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1"/>
  </p:notesMasterIdLst>
  <p:sldIdLst>
    <p:sldId id="256" r:id="rId2"/>
    <p:sldId id="305" r:id="rId3"/>
    <p:sldId id="304" r:id="rId4"/>
    <p:sldId id="307" r:id="rId5"/>
    <p:sldId id="260" r:id="rId6"/>
    <p:sldId id="261" r:id="rId7"/>
    <p:sldId id="262" r:id="rId8"/>
    <p:sldId id="264" r:id="rId9"/>
    <p:sldId id="265" r:id="rId10"/>
    <p:sldId id="266" r:id="rId11"/>
    <p:sldId id="308" r:id="rId12"/>
    <p:sldId id="268" r:id="rId13"/>
    <p:sldId id="309" r:id="rId14"/>
    <p:sldId id="287" r:id="rId15"/>
    <p:sldId id="270" r:id="rId16"/>
    <p:sldId id="310" r:id="rId17"/>
    <p:sldId id="291" r:id="rId18"/>
    <p:sldId id="278" r:id="rId19"/>
    <p:sldId id="277" r:id="rId20"/>
    <p:sldId id="279" r:id="rId21"/>
    <p:sldId id="280" r:id="rId22"/>
    <p:sldId id="302" r:id="rId23"/>
    <p:sldId id="286" r:id="rId24"/>
    <p:sldId id="303" r:id="rId25"/>
    <p:sldId id="300" r:id="rId26"/>
    <p:sldId id="282" r:id="rId27"/>
    <p:sldId id="306" r:id="rId28"/>
    <p:sldId id="283" r:id="rId29"/>
    <p:sldId id="29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D18246-5D0A-4370-AD3A-BC77E4F30169}" type="datetimeFigureOut">
              <a:rPr lang="en-GB" smtClean="0"/>
              <a:t>11/02/2013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BB377-B2C5-411E-8CD8-B7972A96541B}" type="slidenum">
              <a:rPr lang="en-GB" smtClean="0"/>
              <a:t>‹#›</a:t>
            </a:fld>
            <a:endParaRPr lang="en-GB"/>
          </a:p>
        </p:txBody>
      </p:sp>
    </p:spTree>
    <p:extLst>
      <p:ext uri="{BB962C8B-B14F-4D97-AF65-F5344CB8AC3E}">
        <p14:creationId xmlns:p14="http://schemas.microsoft.com/office/powerpoint/2010/main" val="401065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2FBB377-B2C5-411E-8CD8-B7972A96541B}" type="slidenum">
              <a:rPr lang="en-GB" smtClean="0"/>
              <a:t>1</a:t>
            </a:fld>
            <a:endParaRPr lang="en-GB" dirty="0"/>
          </a:p>
        </p:txBody>
      </p:sp>
    </p:spTree>
    <p:extLst>
      <p:ext uri="{BB962C8B-B14F-4D97-AF65-F5344CB8AC3E}">
        <p14:creationId xmlns:p14="http://schemas.microsoft.com/office/powerpoint/2010/main" val="356090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9CCEED-64C3-4A50-8135-0FB3AFB77152}" type="slidenum">
              <a:rPr lang="en-GB" smtClean="0"/>
              <a:t>12</a:t>
            </a:fld>
            <a:endParaRPr lang="en-GB" dirty="0"/>
          </a:p>
        </p:txBody>
      </p:sp>
    </p:spTree>
    <p:extLst>
      <p:ext uri="{BB962C8B-B14F-4D97-AF65-F5344CB8AC3E}">
        <p14:creationId xmlns:p14="http://schemas.microsoft.com/office/powerpoint/2010/main" val="196707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9CCEED-64C3-4A50-8135-0FB3AFB77152}" type="slidenum">
              <a:rPr lang="en-GB" smtClean="0"/>
              <a:t>13</a:t>
            </a:fld>
            <a:endParaRPr lang="en-GB" dirty="0"/>
          </a:p>
        </p:txBody>
      </p:sp>
    </p:spTree>
    <p:extLst>
      <p:ext uri="{BB962C8B-B14F-4D97-AF65-F5344CB8AC3E}">
        <p14:creationId xmlns:p14="http://schemas.microsoft.com/office/powerpoint/2010/main" val="761286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55FF6D4-D4D7-426A-98F7-170A3668379E}" type="datetime1">
              <a:rPr lang="en-US" smtClean="0">
                <a:solidFill>
                  <a:srgbClr val="FFFFFF"/>
                </a:solidFill>
              </a:rPr>
              <a:pPr/>
              <a:t>2/11/2013</a:t>
            </a:fld>
            <a:endParaRPr lang="en-US" dirty="0">
              <a:solidFill>
                <a:srgbClr val="FFFFFF"/>
              </a:solidFill>
            </a:endParaRPr>
          </a:p>
        </p:txBody>
      </p:sp>
      <p:sp>
        <p:nvSpPr>
          <p:cNvPr id="2" name="Footer Placeholder 1"/>
          <p:cNvSpPr>
            <a:spLocks noGrp="1"/>
          </p:cNvSpPr>
          <p:nvPr>
            <p:ph type="ftr" sz="quarter" idx="11"/>
          </p:nvPr>
        </p:nvSpPr>
        <p:spPr/>
        <p:txBody>
          <a:bodyPr/>
          <a:lstStyle/>
          <a:p>
            <a:endParaRPr lang="en-US" dirty="0">
              <a:solidFill>
                <a:srgbClr val="FFFFFF"/>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1AD20DFC-E2D5-4BD6-B744-D8DEEAB5F7C2}"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5A9071-CFF5-4E3B-B0AB-39782972E256}" type="datetime1">
              <a:rPr lang="en-US" smtClean="0">
                <a:solidFill>
                  <a:srgbClr val="FFFFFF">
                    <a:tint val="75000"/>
                  </a:srgbClr>
                </a:solidFill>
              </a:rPr>
              <a:pPr/>
              <a:t>2/11/2013</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FFFFFF">
                  <a:tint val="75000"/>
                </a:srgbClr>
              </a:solidFill>
            </a:endParaRPr>
          </a:p>
        </p:txBody>
      </p:sp>
      <p:sp>
        <p:nvSpPr>
          <p:cNvPr id="6" name="Slide Number Placeholder 5"/>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3D8BD1F-DE98-4C29-8281-9EC9927620DF}" type="datetime1">
              <a:rPr lang="en-US" smtClean="0">
                <a:solidFill>
                  <a:srgbClr val="FFFFFF">
                    <a:tint val="75000"/>
                  </a:srgbClr>
                </a:solidFill>
              </a:rPr>
              <a:pPr/>
              <a:t>2/11/2013</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FFFFFF">
                  <a:tint val="75000"/>
                </a:srgbClr>
              </a:solidFill>
            </a:endParaRPr>
          </a:p>
        </p:txBody>
      </p:sp>
      <p:sp>
        <p:nvSpPr>
          <p:cNvPr id="6" name="Slide Number Placeholder 5"/>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3467CD6D-7520-4B34-A5A3-E8385FA3AFC6}" type="datetime1">
              <a:rPr lang="en-US" smtClean="0">
                <a:solidFill>
                  <a:srgbClr val="FFFFFF">
                    <a:tint val="75000"/>
                  </a:srgbClr>
                </a:solidFill>
              </a:rPr>
              <a:pPr/>
              <a:t>2/11/2013</a:t>
            </a:fld>
            <a:endParaRPr lang="en-US" dirty="0">
              <a:solidFill>
                <a:srgbClr val="FFFFFF">
                  <a:tint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dirty="0">
              <a:solidFill>
                <a:srgbClr val="FFFFFF">
                  <a:tint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42295D47-465E-4A05-802B-049480555B6D}" type="datetime1">
              <a:rPr lang="en-US" smtClean="0">
                <a:solidFill>
                  <a:srgbClr val="FFFFFF">
                    <a:tint val="75000"/>
                  </a:srgbClr>
                </a:solidFill>
              </a:rPr>
              <a:pPr/>
              <a:t>2/11/2013</a:t>
            </a:fld>
            <a:endParaRPr lang="en-US">
              <a:solidFill>
                <a:srgbClr val="FFFFFF">
                  <a:tint val="75000"/>
                </a:srgbClr>
              </a:solidFill>
            </a:endParaRPr>
          </a:p>
        </p:txBody>
      </p:sp>
      <p:sp>
        <p:nvSpPr>
          <p:cNvPr id="11" name="Footer Placeholder 10"/>
          <p:cNvSpPr>
            <a:spLocks noGrp="1"/>
          </p:cNvSpPr>
          <p:nvPr>
            <p:ph type="ftr" sz="quarter" idx="11"/>
          </p:nvPr>
        </p:nvSpPr>
        <p:spPr/>
        <p:txBody>
          <a:bodyPr/>
          <a:lstStyle/>
          <a:p>
            <a:endParaRPr lang="en-US" dirty="0">
              <a:solidFill>
                <a:srgbClr val="FFFFFF">
                  <a:tint val="75000"/>
                </a:srgbClr>
              </a:solidFill>
            </a:endParaRPr>
          </a:p>
        </p:txBody>
      </p:sp>
      <p:sp>
        <p:nvSpPr>
          <p:cNvPr id="16" name="Slide Number Placeholder 15"/>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64791DB0-D703-40B5-AE3D-532AFE0356D1}" type="datetime1">
              <a:rPr lang="en-US" smtClean="0">
                <a:solidFill>
                  <a:srgbClr val="FFFFFF">
                    <a:tint val="75000"/>
                  </a:srgbClr>
                </a:solidFill>
              </a:rPr>
              <a:pPr/>
              <a:t>2/11/2013</a:t>
            </a:fld>
            <a:endParaRPr lang="en-US">
              <a:solidFill>
                <a:srgbClr val="FFFFFF">
                  <a:tint val="75000"/>
                </a:srgbClr>
              </a:solidFill>
            </a:endParaRPr>
          </a:p>
        </p:txBody>
      </p:sp>
      <p:sp>
        <p:nvSpPr>
          <p:cNvPr id="10" name="Footer Placeholder 9"/>
          <p:cNvSpPr>
            <a:spLocks noGrp="1"/>
          </p:cNvSpPr>
          <p:nvPr>
            <p:ph type="ftr" sz="quarter" idx="11"/>
          </p:nvPr>
        </p:nvSpPr>
        <p:spPr/>
        <p:txBody>
          <a:bodyPr/>
          <a:lstStyle/>
          <a:p>
            <a:endParaRPr lang="en-US" dirty="0">
              <a:solidFill>
                <a:srgbClr val="FFFFFF">
                  <a:tint val="75000"/>
                </a:srgbClr>
              </a:solidFill>
            </a:endParaRPr>
          </a:p>
        </p:txBody>
      </p:sp>
      <p:sp>
        <p:nvSpPr>
          <p:cNvPr id="31" name="Slide Number Placeholder 30"/>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a:solidFill>
                <a:srgbClr val="FFFFFF">
                  <a:tint val="75000"/>
                </a:srgb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F48C029-2200-4EB8-BDE8-5EE0E23571A6}" type="datetime1">
              <a:rPr lang="en-US" smtClean="0">
                <a:solidFill>
                  <a:srgbClr val="FFFFFF">
                    <a:tint val="75000"/>
                  </a:srgbClr>
                </a:solidFill>
              </a:rPr>
              <a:pPr/>
              <a:t>2/11/2013</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dirty="0">
              <a:solidFill>
                <a:srgbClr val="FFFFFF">
                  <a:tint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7E45A1C-C0DD-4ED6-B23E-A9D2DD110058}" type="datetime1">
              <a:rPr lang="en-US" smtClean="0">
                <a:solidFill>
                  <a:srgbClr val="FFFFFF">
                    <a:tint val="75000"/>
                  </a:srgbClr>
                </a:solidFill>
              </a:rPr>
              <a:pPr/>
              <a:t>2/11/2013</a:t>
            </a:fld>
            <a:endParaRPr lang="en-US">
              <a:solidFill>
                <a:srgbClr val="FFFFFF">
                  <a:tint val="75000"/>
                </a:srgbClr>
              </a:solidFill>
            </a:endParaRPr>
          </a:p>
        </p:txBody>
      </p:sp>
      <p:sp>
        <p:nvSpPr>
          <p:cNvPr id="21" name="Footer Placeholder 20"/>
          <p:cNvSpPr>
            <a:spLocks noGrp="1"/>
          </p:cNvSpPr>
          <p:nvPr>
            <p:ph type="ftr" sz="quarter" idx="11"/>
          </p:nvPr>
        </p:nvSpPr>
        <p:spPr/>
        <p:txBody>
          <a:bodyPr/>
          <a:lstStyle/>
          <a:p>
            <a:endParaRPr lang="en-US" dirty="0">
              <a:solidFill>
                <a:srgbClr val="FFFFFF">
                  <a:tint val="75000"/>
                </a:srgbClr>
              </a:solidFill>
            </a:endParaRPr>
          </a:p>
        </p:txBody>
      </p:sp>
      <p:sp>
        <p:nvSpPr>
          <p:cNvPr id="6" name="Slide Number Placeholder 5"/>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a:solidFill>
                <a:srgbClr val="FFFFFF">
                  <a:tint val="75000"/>
                </a:srgb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4C1B50-C580-4CB7-BA07-14C66C34B76D}" type="datetime1">
              <a:rPr lang="en-US" smtClean="0">
                <a:solidFill>
                  <a:srgbClr val="FFFFFF">
                    <a:tint val="75000"/>
                  </a:srgbClr>
                </a:solidFill>
              </a:rPr>
              <a:pPr/>
              <a:t>2/11/2013</a:t>
            </a:fld>
            <a:endParaRPr lang="en-US">
              <a:solidFill>
                <a:srgbClr val="FFFFFF">
                  <a:tint val="75000"/>
                </a:srgbClr>
              </a:solidFill>
            </a:endParaRPr>
          </a:p>
        </p:txBody>
      </p:sp>
      <p:sp>
        <p:nvSpPr>
          <p:cNvPr id="24" name="Footer Placeholder 23"/>
          <p:cNvSpPr>
            <a:spLocks noGrp="1"/>
          </p:cNvSpPr>
          <p:nvPr>
            <p:ph type="ftr" sz="quarter" idx="11"/>
          </p:nvPr>
        </p:nvSpPr>
        <p:spPr/>
        <p:txBody>
          <a:bodyPr/>
          <a:lstStyle/>
          <a:p>
            <a:endParaRPr lang="en-US" dirty="0">
              <a:solidFill>
                <a:srgbClr val="FFFFFF">
                  <a:tint val="75000"/>
                </a:srgbClr>
              </a:solidFill>
            </a:endParaRPr>
          </a:p>
        </p:txBody>
      </p:sp>
      <p:sp>
        <p:nvSpPr>
          <p:cNvPr id="7" name="Slide Number Placeholder 6"/>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D4F1D29-8BEE-49F3-AF49-7A09F617BF67}" type="datetime1">
              <a:rPr lang="en-US" smtClean="0">
                <a:solidFill>
                  <a:srgbClr val="FFFFFF">
                    <a:tint val="75000"/>
                  </a:srgbClr>
                </a:solidFill>
              </a:rPr>
              <a:pPr/>
              <a:t>2/11/2013</a:t>
            </a:fld>
            <a:endParaRPr lang="en-US">
              <a:solidFill>
                <a:srgbClr val="FFFFFF">
                  <a:tint val="75000"/>
                </a:srgbClr>
              </a:solidFill>
            </a:endParaRPr>
          </a:p>
        </p:txBody>
      </p:sp>
      <p:sp>
        <p:nvSpPr>
          <p:cNvPr id="29" name="Footer Placeholder 28"/>
          <p:cNvSpPr>
            <a:spLocks noGrp="1"/>
          </p:cNvSpPr>
          <p:nvPr>
            <p:ph type="ftr" sz="quarter" idx="11"/>
          </p:nvPr>
        </p:nvSpPr>
        <p:spPr/>
        <p:txBody>
          <a:bodyPr/>
          <a:lstStyle/>
          <a:p>
            <a:endParaRPr lang="en-US" dirty="0">
              <a:solidFill>
                <a:srgbClr val="FFFFFF">
                  <a:tint val="75000"/>
                </a:srgbClr>
              </a:solidFill>
            </a:endParaRPr>
          </a:p>
        </p:txBody>
      </p:sp>
      <p:sp>
        <p:nvSpPr>
          <p:cNvPr id="7" name="Slide Number Placeholder 6"/>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7EB273CF-8910-423E-9890-FC81E25E5084}" type="datetime1">
              <a:rPr lang="en-US" smtClean="0">
                <a:solidFill>
                  <a:srgbClr val="FFFFFF">
                    <a:tint val="75000"/>
                  </a:srgbClr>
                </a:solidFill>
              </a:rPr>
              <a:pPr/>
              <a:t>2/11/2013</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dirty="0">
              <a:solidFill>
                <a:srgbClr val="FFFFFF">
                  <a:tint val="75000"/>
                </a:srgbClr>
              </a:solidFill>
            </a:endParaRPr>
          </a:p>
        </p:txBody>
      </p:sp>
      <p:sp>
        <p:nvSpPr>
          <p:cNvPr id="31" name="Slide Number Placeholder 30"/>
          <p:cNvSpPr>
            <a:spLocks noGrp="1"/>
          </p:cNvSpPr>
          <p:nvPr>
            <p:ph type="sldNum" sz="quarter" idx="12"/>
          </p:nvPr>
        </p:nvSpPr>
        <p:spPr/>
        <p:txBody>
          <a:bodyPr/>
          <a:lstStyle/>
          <a:p>
            <a:fld id="{1AD20DFC-E2D5-4BD6-B744-D8DEEAB5F7C2}" type="slidenum">
              <a:rPr lang="en-US" smtClean="0">
                <a:solidFill>
                  <a:srgbClr val="FFFFFF">
                    <a:tint val="75000"/>
                  </a:srgbClr>
                </a:solidFill>
              </a:rPr>
              <a:pPr/>
              <a:t>‹#›</a:t>
            </a:fld>
            <a:endParaRPr lang="en-US">
              <a:solidFill>
                <a:srgbClr val="FFFFFF">
                  <a:tint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EC5816F-D43D-40D1-9B38-E1A2C18F0972}" type="datetime1">
              <a:rPr lang="en-US" smtClean="0">
                <a:solidFill>
                  <a:srgbClr val="FFFFFF">
                    <a:tint val="75000"/>
                  </a:srgbClr>
                </a:solidFill>
              </a:rPr>
              <a:pPr/>
              <a:t>2/11/2013</a:t>
            </a:fld>
            <a:endParaRPr lang="en-US" dirty="0">
              <a:solidFill>
                <a:srgbClr val="FFFFFF">
                  <a:tint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dirty="0">
              <a:solidFill>
                <a:srgbClr val="FFFFFF">
                  <a:tint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AD20DFC-E2D5-4BD6-B744-D8DEEAB5F7C2}" type="slidenum">
              <a:rPr lang="en-US" smtClean="0">
                <a:solidFill>
                  <a:srgbClr val="FFFFFF">
                    <a:tint val="75000"/>
                  </a:srgbClr>
                </a:solidFill>
              </a:rPr>
              <a:pPr/>
              <a:t>‹#›</a:t>
            </a:fld>
            <a:endParaRPr lang="en-US" dirty="0">
              <a:solidFill>
                <a:srgbClr val="FFFFFF">
                  <a:tint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prezi.com/u_8_iddmpp2z/bollywood/"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F5BXg_Ur7wA&amp;safe=active" TargetMode="External"/><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hyperlink" Target="http://www.youtube.com/watch?v=vUGevTGYF2Y&amp;safe=active" TargetMode="External"/><Relationship Id="rId4" Type="http://schemas.openxmlformats.org/officeDocument/2006/relationships/hyperlink" Target="http://www.youtube.com/watch?v=7Sr6EXkvDZg&amp;safe=active"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www.youtube.com/watch?v=B5dwaUZ8VJI&amp;safe=activ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65516"/>
            <a:ext cx="7772400" cy="1607300"/>
          </a:xfrm>
        </p:spPr>
        <p:txBody>
          <a:bodyPr>
            <a:normAutofit/>
          </a:bodyPr>
          <a:lstStyle/>
          <a:p>
            <a:r>
              <a:rPr lang="en-GB" dirty="0" smtClean="0"/>
              <a:t>“Bridging the Gap:” </a:t>
            </a:r>
            <a:br>
              <a:rPr lang="en-GB" dirty="0" smtClean="0"/>
            </a:br>
            <a:r>
              <a:rPr lang="en-GB" dirty="0" smtClean="0"/>
              <a:t>Student Led Learning</a:t>
            </a:r>
            <a:endParaRPr lang="en-GB"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t="13670" r="42902" b="11547"/>
          <a:stretch/>
        </p:blipFill>
        <p:spPr bwMode="auto">
          <a:xfrm rot="21329829">
            <a:off x="179512" y="2996952"/>
            <a:ext cx="418090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55" t="10963" r="15628" b="10537"/>
          <a:stretch/>
        </p:blipFill>
        <p:spPr bwMode="auto">
          <a:xfrm rot="276982">
            <a:off x="4197630" y="1484784"/>
            <a:ext cx="4777449"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047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Teacher support</a:t>
            </a:r>
            <a:endParaRPr lang="en-GB" dirty="0"/>
          </a:p>
        </p:txBody>
      </p:sp>
      <p:sp>
        <p:nvSpPr>
          <p:cNvPr id="3" name="Content Placeholder 2"/>
          <p:cNvSpPr>
            <a:spLocks noGrp="1"/>
          </p:cNvSpPr>
          <p:nvPr>
            <p:ph idx="1"/>
          </p:nvPr>
        </p:nvSpPr>
        <p:spPr/>
        <p:txBody>
          <a:bodyPr>
            <a:normAutofit fontScale="85000" lnSpcReduction="20000"/>
          </a:bodyPr>
          <a:lstStyle/>
          <a:p>
            <a:r>
              <a:rPr lang="en-GB" dirty="0"/>
              <a:t>Have high </a:t>
            </a:r>
            <a:r>
              <a:rPr lang="en-GB" dirty="0" smtClean="0"/>
              <a:t>expectations</a:t>
            </a:r>
            <a:endParaRPr lang="en-GB" dirty="0"/>
          </a:p>
          <a:p>
            <a:pPr marL="0" indent="0">
              <a:buNone/>
            </a:pPr>
            <a:endParaRPr lang="en-GB" dirty="0" smtClean="0"/>
          </a:p>
          <a:p>
            <a:r>
              <a:rPr lang="en-GB" dirty="0" smtClean="0"/>
              <a:t>Give the students a reasonable amount of time to complete the task.</a:t>
            </a:r>
          </a:p>
          <a:p>
            <a:endParaRPr lang="en-GB" dirty="0"/>
          </a:p>
          <a:p>
            <a:r>
              <a:rPr lang="en-GB" dirty="0" smtClean="0"/>
              <a:t>Develop responsibility by encouraging students to email/show you with their work so far so that you can further advise with targets</a:t>
            </a:r>
          </a:p>
          <a:p>
            <a:endParaRPr lang="en-GB" dirty="0"/>
          </a:p>
          <a:p>
            <a:r>
              <a:rPr lang="en-GB" dirty="0" smtClean="0"/>
              <a:t>Refer to this in class so that complacent students will become competitive and keen to receive extra guidance</a:t>
            </a:r>
          </a:p>
          <a:p>
            <a:pPr marL="0" indent="0">
              <a:buNone/>
            </a:pPr>
            <a:endParaRPr lang="en-GB" dirty="0"/>
          </a:p>
        </p:txBody>
      </p:sp>
    </p:spTree>
    <p:extLst>
      <p:ext uri="{BB962C8B-B14F-4D97-AF65-F5344CB8AC3E}">
        <p14:creationId xmlns:p14="http://schemas.microsoft.com/office/powerpoint/2010/main" val="371505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686800" cy="838200"/>
          </a:xfrm>
        </p:spPr>
        <p:txBody>
          <a:bodyPr>
            <a:normAutofit fontScale="90000"/>
          </a:bodyPr>
          <a:lstStyle/>
          <a:p>
            <a:r>
              <a:rPr lang="en-GB" dirty="0" smtClean="0"/>
              <a:t>How do we ensure learning takes place during presentations?</a:t>
            </a:r>
            <a:endParaRPr lang="en-GB" dirty="0"/>
          </a:p>
        </p:txBody>
      </p:sp>
      <p:sp>
        <p:nvSpPr>
          <p:cNvPr id="3" name="Content Placeholder 2"/>
          <p:cNvSpPr>
            <a:spLocks noGrp="1"/>
          </p:cNvSpPr>
          <p:nvPr>
            <p:ph idx="1"/>
          </p:nvPr>
        </p:nvSpPr>
        <p:spPr>
          <a:xfrm>
            <a:off x="304800" y="1268760"/>
            <a:ext cx="8686800" cy="4811365"/>
          </a:xfrm>
        </p:spPr>
        <p:txBody>
          <a:bodyPr>
            <a:normAutofit/>
          </a:bodyPr>
          <a:lstStyle/>
          <a:p>
            <a:r>
              <a:rPr lang="en-GB" sz="2400" dirty="0" smtClean="0"/>
              <a:t>Encourage students to be ‘teachers’</a:t>
            </a:r>
          </a:p>
          <a:p>
            <a:endParaRPr lang="en-GB" sz="2400" dirty="0"/>
          </a:p>
          <a:p>
            <a:r>
              <a:rPr lang="en-GB" sz="2400" dirty="0" smtClean="0"/>
              <a:t>Use your model of learning</a:t>
            </a:r>
          </a:p>
          <a:p>
            <a:endParaRPr lang="en-GB" sz="2400" dirty="0"/>
          </a:p>
          <a:p>
            <a:r>
              <a:rPr lang="en-GB" sz="2400" dirty="0" smtClean="0"/>
              <a:t>They should present in a way that is engaging but they should also include tasks for students to complete</a:t>
            </a:r>
          </a:p>
          <a:p>
            <a:endParaRPr lang="en-GB" dirty="0"/>
          </a:p>
          <a:p>
            <a:pPr marL="0" indent="0">
              <a:buNone/>
            </a:pPr>
            <a:endParaRPr lang="en-GB"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65" t="18430" r="17376" b="27477"/>
          <a:stretch/>
        </p:blipFill>
        <p:spPr bwMode="auto">
          <a:xfrm rot="203499">
            <a:off x="4127396" y="3914253"/>
            <a:ext cx="4317886" cy="286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400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http://2.bp.blogspot.com/_egpkWobqTM8/TLTuYDKf1KI/AAAAAAAAAVk/LkRQvoiNGU8/s1600/Headless_Horse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9186" y="1"/>
            <a:ext cx="3144814" cy="23458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2.bp.blogspot.com/_YBxIHqSraCU/TIWCQGMir3I/AAAAAAAAASw/xY1UtJ99Z4I/s1600/how-to-draw-the-devi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2081" y="0"/>
            <a:ext cx="3207105" cy="2360651"/>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fc05.deviantart.net/fs70/i/2010/304/4/3/saw_v_2_by_hassoomi-d31v9zz.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9187" y="2360651"/>
            <a:ext cx="3144813" cy="22475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fc04.deviantart.net/fs71/i/2011/281/e/0/frankenstein__s_monster__by_last_man_on_earth-d4c78yw.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1" y="0"/>
            <a:ext cx="2809932" cy="234589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fc08.deviantart.net/fs70/i/2010/242/5/a/the_ring_by_shadowhunter144-d2xmd55.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88736" y="4616705"/>
            <a:ext cx="3272198" cy="224129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ipad.iwalls.org/wp-content/uploads/2010/11/zombi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2082" y="4623158"/>
            <a:ext cx="3096653" cy="224129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www.gorillawire.com/wp-content/uploads/2011/05/a4ygp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2082" y="2360651"/>
            <a:ext cx="3207105" cy="22560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993" y="2345894"/>
            <a:ext cx="2821925" cy="2270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92" y="4616704"/>
            <a:ext cx="2826005" cy="224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8069" y="1628800"/>
            <a:ext cx="9147404" cy="2585323"/>
          </a:xfrm>
          <a:prstGeom prst="rect">
            <a:avLst/>
          </a:prstGeom>
          <a:noFill/>
        </p:spPr>
        <p:txBody>
          <a:bodyPr wrap="square" lIns="91440" tIns="45720" rIns="91440" bIns="45720">
            <a:spAutoFit/>
          </a:bodyPr>
          <a:lstStyle/>
          <a:p>
            <a:pPr algn="ctr"/>
            <a:r>
              <a:rPr lang="en-GB"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lphabetSoup Tilt BT" pitchFamily="82" charset="0"/>
              </a:rPr>
              <a:t>The monsters that </a:t>
            </a:r>
          </a:p>
          <a:p>
            <a:pPr algn="ctr"/>
            <a:r>
              <a:rPr lang="en-GB"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lphabetSoup Tilt BT" pitchFamily="82" charset="0"/>
              </a:rPr>
              <a:t>make horror: What do they have in common?</a:t>
            </a:r>
            <a:endParaRPr lang="en-GB"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24280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Guess the monster.</a:t>
            </a:r>
            <a:br>
              <a:rPr lang="en-GB" dirty="0" smtClean="0"/>
            </a:br>
            <a:r>
              <a:rPr lang="en-GB" dirty="0" smtClean="0"/>
              <a:t>Or film title. </a:t>
            </a:r>
            <a:endParaRPr lang="en-GB" dirty="0"/>
          </a:p>
        </p:txBody>
      </p:sp>
      <p:sp>
        <p:nvSpPr>
          <p:cNvPr id="3" name="Content Placeholder 2"/>
          <p:cNvSpPr>
            <a:spLocks noGrp="1"/>
          </p:cNvSpPr>
          <p:nvPr>
            <p:ph idx="1"/>
          </p:nvPr>
        </p:nvSpPr>
        <p:spPr/>
        <p:txBody>
          <a:bodyPr/>
          <a:lstStyle/>
          <a:p>
            <a:r>
              <a:rPr lang="en-GB" dirty="0" smtClean="0"/>
              <a:t>(No prizes)</a:t>
            </a:r>
            <a:endParaRPr lang="en-GB"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95" t="25942" r="76296" b="31616"/>
          <a:stretch/>
        </p:blipFill>
        <p:spPr bwMode="auto">
          <a:xfrm>
            <a:off x="1011478" y="2780928"/>
            <a:ext cx="56548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3568" y="2780928"/>
            <a:ext cx="327910" cy="369332"/>
          </a:xfrm>
          <a:prstGeom prst="rect">
            <a:avLst/>
          </a:prstGeom>
          <a:noFill/>
        </p:spPr>
        <p:txBody>
          <a:bodyPr wrap="square" rtlCol="0">
            <a:spAutoFit/>
          </a:bodyPr>
          <a:lstStyle/>
          <a:p>
            <a:r>
              <a:rPr lang="en-GB" dirty="0" smtClean="0"/>
              <a:t>1</a:t>
            </a:r>
            <a:endParaRPr lang="en-GB" dirty="0"/>
          </a:p>
        </p:txBody>
      </p:sp>
      <p:pic>
        <p:nvPicPr>
          <p:cNvPr id="410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912" t="57244" r="32176"/>
          <a:stretch/>
        </p:blipFill>
        <p:spPr bwMode="auto">
          <a:xfrm>
            <a:off x="2606987" y="2780928"/>
            <a:ext cx="9361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49579" y="2780928"/>
            <a:ext cx="216024" cy="369332"/>
          </a:xfrm>
          <a:prstGeom prst="rect">
            <a:avLst/>
          </a:prstGeom>
          <a:noFill/>
        </p:spPr>
        <p:txBody>
          <a:bodyPr wrap="square" rtlCol="0">
            <a:spAutoFit/>
          </a:bodyPr>
          <a:lstStyle/>
          <a:p>
            <a:r>
              <a:rPr lang="en-GB" dirty="0" smtClean="0"/>
              <a:t>2</a:t>
            </a:r>
            <a:endParaRPr lang="en-GB" dirty="0"/>
          </a:p>
        </p:txBody>
      </p:sp>
      <p:pic>
        <p:nvPicPr>
          <p:cNvPr id="4101"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2961" t="31007" r="33355"/>
          <a:stretch/>
        </p:blipFill>
        <p:spPr bwMode="auto">
          <a:xfrm>
            <a:off x="4477562" y="2780928"/>
            <a:ext cx="721895"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020907" y="2780928"/>
            <a:ext cx="216024" cy="369332"/>
          </a:xfrm>
          <a:prstGeom prst="rect">
            <a:avLst/>
          </a:prstGeom>
          <a:noFill/>
        </p:spPr>
        <p:txBody>
          <a:bodyPr wrap="square" rtlCol="0">
            <a:spAutoFit/>
          </a:bodyPr>
          <a:lstStyle/>
          <a:p>
            <a:r>
              <a:rPr lang="en-GB" dirty="0" smtClean="0"/>
              <a:t>3</a:t>
            </a:r>
            <a:endParaRPr lang="en-GB" dirty="0"/>
          </a:p>
        </p:txBody>
      </p:sp>
      <p:pic>
        <p:nvPicPr>
          <p:cNvPr id="410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0668" t="11788" r="46645" b="61444"/>
          <a:stretch/>
        </p:blipFill>
        <p:spPr bwMode="auto">
          <a:xfrm>
            <a:off x="5940152" y="2780928"/>
            <a:ext cx="100811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436096" y="2780928"/>
            <a:ext cx="288032" cy="369332"/>
          </a:xfrm>
          <a:prstGeom prst="rect">
            <a:avLst/>
          </a:prstGeom>
          <a:noFill/>
        </p:spPr>
        <p:txBody>
          <a:bodyPr wrap="square" rtlCol="0">
            <a:spAutoFit/>
          </a:bodyPr>
          <a:lstStyle/>
          <a:p>
            <a:r>
              <a:rPr lang="en-GB" dirty="0" smtClean="0"/>
              <a:t>4</a:t>
            </a:r>
            <a:endParaRPr lang="en-GB" dirty="0"/>
          </a:p>
        </p:txBody>
      </p:sp>
      <p:pic>
        <p:nvPicPr>
          <p:cNvPr id="4104"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r="16098" b="50000"/>
          <a:stretch/>
        </p:blipFill>
        <p:spPr bwMode="auto">
          <a:xfrm>
            <a:off x="7740352" y="2780928"/>
            <a:ext cx="65278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277345" y="2780928"/>
            <a:ext cx="288032" cy="369332"/>
          </a:xfrm>
          <a:prstGeom prst="rect">
            <a:avLst/>
          </a:prstGeom>
          <a:noFill/>
        </p:spPr>
        <p:txBody>
          <a:bodyPr wrap="square" rtlCol="0">
            <a:spAutoFit/>
          </a:bodyPr>
          <a:lstStyle/>
          <a:p>
            <a:r>
              <a:rPr lang="en-GB" dirty="0" smtClean="0"/>
              <a:t>5</a:t>
            </a:r>
            <a:endParaRPr lang="en-GB" dirty="0"/>
          </a:p>
        </p:txBody>
      </p:sp>
    </p:spTree>
    <p:extLst>
      <p:ext uri="{BB962C8B-B14F-4D97-AF65-F5344CB8AC3E}">
        <p14:creationId xmlns:p14="http://schemas.microsoft.com/office/powerpoint/2010/main" val="226962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89" y="79106"/>
            <a:ext cx="8686800" cy="1045638"/>
          </a:xfrm>
        </p:spPr>
        <p:txBody>
          <a:bodyPr>
            <a:normAutofit/>
          </a:bodyPr>
          <a:lstStyle/>
          <a:p>
            <a:r>
              <a:rPr lang="en-GB" sz="2800" dirty="0"/>
              <a:t>Stress the need to engage students</a:t>
            </a:r>
            <a:r>
              <a:rPr lang="en-GB" sz="2800" dirty="0" smtClean="0"/>
              <a:t/>
            </a:r>
            <a:br>
              <a:rPr lang="en-GB" sz="2800" dirty="0" smtClean="0"/>
            </a:br>
            <a:r>
              <a:rPr lang="en-GB" sz="2800" dirty="0" smtClean="0"/>
              <a:t>How does this image link to gothic horror?</a:t>
            </a:r>
            <a:endParaRPr lang="en-GB"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19" t="21283" r="18167" b="8843"/>
          <a:stretch/>
        </p:blipFill>
        <p:spPr bwMode="auto">
          <a:xfrm>
            <a:off x="683568" y="1340768"/>
            <a:ext cx="7560840"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228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4.media.tumblr.com/tumblr_megxxqsdNd1rtwxgyo1_500.gif"/>
          <p:cNvPicPr>
            <a:picLocks noChangeAspect="1" noChangeArrowheads="1" noCrop="1"/>
          </p:cNvPicPr>
          <p:nvPr/>
        </p:nvPicPr>
        <p:blipFill>
          <a:blip r:embed="rId2"/>
          <a:srcRect/>
          <a:stretch>
            <a:fillRect/>
          </a:stretch>
        </p:blipFill>
        <p:spPr bwMode="auto">
          <a:xfrm>
            <a:off x="0" y="0"/>
            <a:ext cx="9226262" cy="6858000"/>
          </a:xfrm>
          <a:prstGeom prst="rect">
            <a:avLst/>
          </a:prstGeom>
          <a:noFill/>
        </p:spPr>
      </p:pic>
      <p:sp>
        <p:nvSpPr>
          <p:cNvPr id="2" name="Title 1"/>
          <p:cNvSpPr>
            <a:spLocks noGrp="1"/>
          </p:cNvSpPr>
          <p:nvPr>
            <p:ph type="title"/>
          </p:nvPr>
        </p:nvSpPr>
        <p:spPr>
          <a:xfrm>
            <a:off x="428596" y="214290"/>
            <a:ext cx="8229600" cy="1143000"/>
          </a:xfrm>
        </p:spPr>
        <p:txBody>
          <a:bodyPr>
            <a:normAutofit/>
          </a:bodyPr>
          <a:lstStyle/>
          <a:p>
            <a:r>
              <a:rPr lang="en-GB" sz="2000" dirty="0" smtClean="0">
                <a:solidFill>
                  <a:schemeClr val="accent3">
                    <a:lumMod val="75000"/>
                  </a:schemeClr>
                </a:solidFill>
                <a:latin typeface="Courier New" pitchFamily="49" charset="0"/>
                <a:cs typeface="Courier New" pitchFamily="49" charset="0"/>
              </a:rPr>
              <a:t>http://www.youtube.com/watch?v=TNtGXRX_QTs</a:t>
            </a:r>
            <a:endParaRPr lang="en-GB" sz="2000" dirty="0">
              <a:solidFill>
                <a:schemeClr val="accent3">
                  <a:lumMod val="75000"/>
                </a:schemeClr>
              </a:solidFill>
              <a:latin typeface="Courier New" pitchFamily="49" charset="0"/>
              <a:cs typeface="Courier New" pitchFamily="49" charset="0"/>
            </a:endParaRPr>
          </a:p>
        </p:txBody>
      </p:sp>
    </p:spTree>
    <p:extLst>
      <p:ext uri="{BB962C8B-B14F-4D97-AF65-F5344CB8AC3E}">
        <p14:creationId xmlns:p14="http://schemas.microsoft.com/office/powerpoint/2010/main" val="2831667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887" y="188640"/>
            <a:ext cx="8686800" cy="838200"/>
          </a:xfrm>
        </p:spPr>
        <p:txBody>
          <a:bodyPr/>
          <a:lstStyle/>
          <a:p>
            <a:r>
              <a:rPr lang="en-GB" dirty="0" smtClean="0"/>
              <a:t>Imaginative use of </a:t>
            </a:r>
            <a:r>
              <a:rPr lang="en-GB" dirty="0" err="1" smtClean="0"/>
              <a:t>ict</a:t>
            </a:r>
            <a:endParaRPr lang="en-GB" dirty="0"/>
          </a:p>
        </p:txBody>
      </p:sp>
      <p:sp>
        <p:nvSpPr>
          <p:cNvPr id="3" name="Content Placeholder 2"/>
          <p:cNvSpPr>
            <a:spLocks noGrp="1"/>
          </p:cNvSpPr>
          <p:nvPr>
            <p:ph idx="1"/>
          </p:nvPr>
        </p:nvSpPr>
        <p:spPr>
          <a:xfrm>
            <a:off x="146246" y="1401446"/>
            <a:ext cx="4497762" cy="5733256"/>
          </a:xfrm>
        </p:spPr>
        <p:txBody>
          <a:bodyPr>
            <a:noAutofit/>
          </a:bodyPr>
          <a:lstStyle/>
          <a:p>
            <a:r>
              <a:rPr lang="en-GB" sz="2800" dirty="0" smtClean="0"/>
              <a:t>Encourage students to use ICT to support their presentation</a:t>
            </a:r>
          </a:p>
          <a:p>
            <a:r>
              <a:rPr lang="en-GB" sz="2800" dirty="0" smtClean="0"/>
              <a:t>This is an area in which all students feel confident</a:t>
            </a:r>
            <a:endParaRPr lang="en-GB" sz="2800" dirty="0"/>
          </a:p>
          <a:p>
            <a:r>
              <a:rPr lang="en-GB" sz="2800" dirty="0" smtClean="0"/>
              <a:t>It is a resource that students can use to enhance their learning </a:t>
            </a:r>
          </a:p>
          <a:p>
            <a:r>
              <a:rPr lang="en-GB" sz="2800" dirty="0" smtClean="0"/>
              <a:t>New exciting software like </a:t>
            </a:r>
            <a:r>
              <a:rPr lang="en-GB" sz="2800" dirty="0" err="1" smtClean="0"/>
              <a:t>Prezi</a:t>
            </a:r>
            <a:endParaRPr lang="en-GB" sz="2800" dirty="0" smtClean="0"/>
          </a:p>
          <a:p>
            <a:endParaRPr lang="en-GB" sz="2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1781"/>
          <a:stretch/>
        </p:blipFill>
        <p:spPr bwMode="auto">
          <a:xfrm>
            <a:off x="4644008" y="1412775"/>
            <a:ext cx="4320480" cy="4173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48064" y="5986154"/>
            <a:ext cx="3528392" cy="646331"/>
          </a:xfrm>
          <a:prstGeom prst="rect">
            <a:avLst/>
          </a:prstGeom>
          <a:noFill/>
        </p:spPr>
        <p:txBody>
          <a:bodyPr wrap="square" rtlCol="0">
            <a:spAutoFit/>
          </a:bodyPr>
          <a:lstStyle/>
          <a:p>
            <a:r>
              <a:rPr lang="en-GB" dirty="0">
                <a:hlinkClick r:id="rId3"/>
              </a:rPr>
              <a:t>http://prezi.com/u_8_iddmpp2z/bollywood</a:t>
            </a:r>
            <a:r>
              <a:rPr lang="en-GB" dirty="0" smtClean="0">
                <a:hlinkClick r:id="rId3"/>
              </a:rPr>
              <a:t>/</a:t>
            </a:r>
            <a:r>
              <a:rPr lang="en-GB" dirty="0" smtClean="0"/>
              <a:t> </a:t>
            </a:r>
            <a:endParaRPr lang="en-GB" dirty="0"/>
          </a:p>
        </p:txBody>
      </p:sp>
    </p:spTree>
    <p:extLst>
      <p:ext uri="{BB962C8B-B14F-4D97-AF65-F5344CB8AC3E}">
        <p14:creationId xmlns:p14="http://schemas.microsoft.com/office/powerpoint/2010/main" val="206801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Use of pathetic fallacy in gothic horror</a:t>
            </a:r>
            <a:endParaRPr lang="en-GB" dirty="0"/>
          </a:p>
        </p:txBody>
      </p:sp>
      <p:sp>
        <p:nvSpPr>
          <p:cNvPr id="3" name="Content Placeholder 2"/>
          <p:cNvSpPr>
            <a:spLocks noGrp="1"/>
          </p:cNvSpPr>
          <p:nvPr>
            <p:ph sz="quarter" idx="1"/>
          </p:nvPr>
        </p:nvSpPr>
        <p:spPr>
          <a:xfrm>
            <a:off x="251520" y="3212976"/>
            <a:ext cx="8424936" cy="3199656"/>
          </a:xfrm>
        </p:spPr>
        <p:txBody>
          <a:bodyPr>
            <a:noAutofit/>
          </a:bodyPr>
          <a:lstStyle/>
          <a:p>
            <a:pPr>
              <a:buNone/>
            </a:pPr>
            <a:r>
              <a:rPr lang="en-GB" sz="2400" dirty="0" smtClean="0"/>
              <a:t>    The fog is described using pathetic fallacy. In the quote above, the fog suggests that Arthur </a:t>
            </a:r>
            <a:r>
              <a:rPr lang="en-GB" sz="2400" dirty="0" err="1" smtClean="0"/>
              <a:t>Kipps</a:t>
            </a:r>
            <a:r>
              <a:rPr lang="en-GB" sz="2400" dirty="0" smtClean="0"/>
              <a:t>' vision of the future is blurred and little does he know what might happen when he sets off for Eel Marsh House. The repetition of the word "fog" suggests it is ubiquitous. The word "choke" personifies the fog and makes it appear as harmful. The specific adjectives appeal to the senses of smell, sight and taste and dynamic verbs help to convey the idea that fog is evil.</a:t>
            </a:r>
            <a:endParaRPr lang="en-GB" sz="2400" dirty="0"/>
          </a:p>
        </p:txBody>
      </p:sp>
      <p:sp>
        <p:nvSpPr>
          <p:cNvPr id="4" name="TextBox 3"/>
          <p:cNvSpPr txBox="1"/>
          <p:nvPr/>
        </p:nvSpPr>
        <p:spPr>
          <a:xfrm>
            <a:off x="1619672" y="1484784"/>
            <a:ext cx="5688632" cy="1200329"/>
          </a:xfrm>
          <a:prstGeom prst="rect">
            <a:avLst/>
          </a:prstGeom>
          <a:noFill/>
        </p:spPr>
        <p:txBody>
          <a:bodyPr wrap="square" rtlCol="0">
            <a:spAutoFit/>
          </a:bodyPr>
          <a:lstStyle/>
          <a:p>
            <a:r>
              <a:rPr lang="en-GB" sz="2400" b="1" dirty="0" smtClean="0"/>
              <a:t>Woman in Black: </a:t>
            </a:r>
            <a:r>
              <a:rPr lang="en-GB" sz="2400" i="1" dirty="0" smtClean="0"/>
              <a:t>“it was a yellow fog, a filthy evil smelling fog that choked and blinded, smeared and stained.”</a:t>
            </a:r>
            <a:endParaRPr lang="en-GB" sz="2400" i="1" dirty="0"/>
          </a:p>
        </p:txBody>
      </p:sp>
    </p:spTree>
    <p:extLst>
      <p:ext uri="{BB962C8B-B14F-4D97-AF65-F5344CB8AC3E}">
        <p14:creationId xmlns:p14="http://schemas.microsoft.com/office/powerpoint/2010/main" val="1863154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Peer Assessment</a:t>
            </a:r>
            <a:endParaRPr lang="en-GB" dirty="0"/>
          </a:p>
        </p:txBody>
      </p:sp>
      <p:sp>
        <p:nvSpPr>
          <p:cNvPr id="3" name="Content Placeholder 2"/>
          <p:cNvSpPr>
            <a:spLocks noGrp="1"/>
          </p:cNvSpPr>
          <p:nvPr>
            <p:ph idx="1"/>
          </p:nvPr>
        </p:nvSpPr>
        <p:spPr>
          <a:xfrm>
            <a:off x="304800" y="1554162"/>
            <a:ext cx="4483224" cy="5303838"/>
          </a:xfrm>
        </p:spPr>
        <p:txBody>
          <a:bodyPr>
            <a:normAutofit fontScale="85000" lnSpcReduction="20000"/>
          </a:bodyPr>
          <a:lstStyle/>
          <a:p>
            <a:r>
              <a:rPr lang="en-GB" dirty="0" smtClean="0"/>
              <a:t>To further stretch students make time for a question and answer session after the presentation.</a:t>
            </a:r>
          </a:p>
          <a:p>
            <a:endParaRPr lang="en-GB" dirty="0"/>
          </a:p>
          <a:p>
            <a:r>
              <a:rPr lang="en-GB" dirty="0"/>
              <a:t>S</a:t>
            </a:r>
            <a:r>
              <a:rPr lang="en-GB" dirty="0" smtClean="0"/>
              <a:t>upport </a:t>
            </a:r>
            <a:r>
              <a:rPr lang="en-GB" dirty="0"/>
              <a:t>students </a:t>
            </a:r>
            <a:r>
              <a:rPr lang="en-GB" dirty="0" smtClean="0"/>
              <a:t>with </a:t>
            </a:r>
            <a:r>
              <a:rPr lang="en-GB" dirty="0"/>
              <a:t>question </a:t>
            </a:r>
            <a:r>
              <a:rPr lang="en-GB" dirty="0" smtClean="0"/>
              <a:t>stems. </a:t>
            </a:r>
            <a:r>
              <a:rPr lang="en-GB" dirty="0"/>
              <a:t>Stress that every student has to ask at least one </a:t>
            </a:r>
            <a:r>
              <a:rPr lang="en-GB" dirty="0" smtClean="0"/>
              <a:t>question</a:t>
            </a:r>
            <a:endParaRPr lang="en-GB" dirty="0"/>
          </a:p>
          <a:p>
            <a:endParaRPr lang="en-GB" dirty="0" smtClean="0"/>
          </a:p>
          <a:p>
            <a:r>
              <a:rPr lang="en-GB" dirty="0" smtClean="0"/>
              <a:t>Also peer-assessment with structured comments that link back to the success criteria</a:t>
            </a:r>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687598556"/>
              </p:ext>
            </p:extLst>
          </p:nvPr>
        </p:nvGraphicFramePr>
        <p:xfrm>
          <a:off x="4860032" y="1700808"/>
          <a:ext cx="4032448" cy="4176464"/>
        </p:xfrm>
        <a:graphic>
          <a:graphicData uri="http://schemas.openxmlformats.org/drawingml/2006/table">
            <a:tbl>
              <a:tblPr firstRow="1" firstCol="1" bandRow="1">
                <a:tableStyleId>{5C22544A-7EE6-4342-B048-85BDC9FD1C3A}</a:tableStyleId>
              </a:tblPr>
              <a:tblGrid>
                <a:gridCol w="2016224"/>
                <a:gridCol w="2016224"/>
              </a:tblGrid>
              <a:tr h="1883618">
                <a:tc gridSpan="2">
                  <a:txBody>
                    <a:bodyPr/>
                    <a:lstStyle/>
                    <a:p>
                      <a:pPr>
                        <a:lnSpc>
                          <a:spcPct val="115000"/>
                        </a:lnSpc>
                        <a:spcAft>
                          <a:spcPts val="1000"/>
                        </a:spcAft>
                      </a:pPr>
                      <a:r>
                        <a:rPr lang="en-GB" sz="1100" dirty="0">
                          <a:effectLst/>
                        </a:rPr>
                        <a:t>What went well?</a:t>
                      </a:r>
                    </a:p>
                    <a:p>
                      <a:pPr>
                        <a:lnSpc>
                          <a:spcPct val="115000"/>
                        </a:lnSpc>
                        <a:spcAft>
                          <a:spcPts val="1000"/>
                        </a:spcAft>
                      </a:pPr>
                      <a:r>
                        <a:rPr lang="en-GB" sz="1100" dirty="0">
                          <a:effectLst/>
                        </a:rPr>
                        <a:t> </a:t>
                      </a:r>
                    </a:p>
                    <a:p>
                      <a:pPr>
                        <a:lnSpc>
                          <a:spcPct val="115000"/>
                        </a:lnSpc>
                        <a:spcAft>
                          <a:spcPts val="1000"/>
                        </a:spcAft>
                      </a:pPr>
                      <a:r>
                        <a:rPr lang="en-GB" sz="1100" dirty="0">
                          <a:effectLst/>
                        </a:rPr>
                        <a:t> </a:t>
                      </a:r>
                    </a:p>
                    <a:p>
                      <a:pPr>
                        <a:lnSpc>
                          <a:spcPct val="115000"/>
                        </a:lnSpc>
                        <a:spcAft>
                          <a:spcPts val="1000"/>
                        </a:spcAft>
                      </a:pPr>
                      <a:r>
                        <a:rPr lang="en-GB" sz="1100" dirty="0">
                          <a:effectLst/>
                        </a:rPr>
                        <a:t> </a:t>
                      </a:r>
                    </a:p>
                    <a:p>
                      <a:pPr>
                        <a:lnSpc>
                          <a:spcPct val="115000"/>
                        </a:lnSpc>
                        <a:spcAft>
                          <a:spcPts val="1000"/>
                        </a:spcAft>
                      </a:pPr>
                      <a:r>
                        <a:rPr lang="en-GB" sz="1100" dirty="0">
                          <a:effectLst/>
                        </a:rPr>
                        <a:t> </a:t>
                      </a:r>
                      <a:endParaRPr lang="en-GB" sz="1100" dirty="0">
                        <a:effectLst/>
                        <a:latin typeface="Calibri"/>
                        <a:ea typeface="Calibri"/>
                        <a:cs typeface="Times New Roman"/>
                      </a:endParaRPr>
                    </a:p>
                  </a:txBody>
                  <a:tcPr marL="68580" marR="68580" marT="0" marB="0"/>
                </a:tc>
                <a:tc hMerge="1">
                  <a:txBody>
                    <a:bodyPr/>
                    <a:lstStyle/>
                    <a:p>
                      <a:endParaRPr lang="en-GB"/>
                    </a:p>
                  </a:txBody>
                  <a:tcPr/>
                </a:tc>
              </a:tr>
              <a:tr h="2292846">
                <a:tc>
                  <a:txBody>
                    <a:bodyPr/>
                    <a:lstStyle/>
                    <a:p>
                      <a:pPr>
                        <a:lnSpc>
                          <a:spcPct val="115000"/>
                        </a:lnSpc>
                        <a:spcAft>
                          <a:spcPts val="1000"/>
                        </a:spcAft>
                      </a:pPr>
                      <a:r>
                        <a:rPr lang="en-GB" sz="1100" dirty="0">
                          <a:effectLst/>
                        </a:rPr>
                        <a:t>Even better if…?</a:t>
                      </a:r>
                    </a:p>
                    <a:p>
                      <a:pPr>
                        <a:lnSpc>
                          <a:spcPct val="115000"/>
                        </a:lnSpc>
                        <a:spcAft>
                          <a:spcPts val="1000"/>
                        </a:spcAft>
                      </a:pPr>
                      <a:r>
                        <a:rPr lang="en-GB" sz="1100" dirty="0">
                          <a:effectLst/>
                        </a:rPr>
                        <a:t> </a:t>
                      </a:r>
                    </a:p>
                    <a:p>
                      <a:pPr>
                        <a:lnSpc>
                          <a:spcPct val="115000"/>
                        </a:lnSpc>
                        <a:spcAft>
                          <a:spcPts val="1000"/>
                        </a:spcAft>
                      </a:pPr>
                      <a:r>
                        <a:rPr lang="en-GB" sz="1100" dirty="0">
                          <a:effectLst/>
                        </a:rPr>
                        <a:t> </a:t>
                      </a:r>
                    </a:p>
                    <a:p>
                      <a:pPr>
                        <a:lnSpc>
                          <a:spcPct val="115000"/>
                        </a:lnSpc>
                        <a:spcAft>
                          <a:spcPts val="1000"/>
                        </a:spcAft>
                      </a:pPr>
                      <a:r>
                        <a:rPr lang="en-GB" sz="1100" dirty="0">
                          <a:effectLst/>
                        </a:rPr>
                        <a:t> </a:t>
                      </a:r>
                    </a:p>
                    <a:p>
                      <a:pPr>
                        <a:lnSpc>
                          <a:spcPct val="115000"/>
                        </a:lnSpc>
                        <a:spcAft>
                          <a:spcPts val="1000"/>
                        </a:spcAft>
                      </a:pPr>
                      <a:r>
                        <a:rPr lang="en-GB" sz="1100" dirty="0">
                          <a:effectLst/>
                        </a:rPr>
                        <a:t> </a:t>
                      </a:r>
                    </a:p>
                    <a:p>
                      <a:pPr>
                        <a:lnSpc>
                          <a:spcPct val="115000"/>
                        </a:lnSpc>
                        <a:spcAft>
                          <a:spcPts val="1000"/>
                        </a:spcAft>
                      </a:pPr>
                      <a:r>
                        <a:rPr lang="en-GB" sz="11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1000"/>
                        </a:spcAft>
                      </a:pPr>
                      <a:r>
                        <a:rPr lang="en-GB" sz="1100" dirty="0">
                          <a:effectLst/>
                        </a:rPr>
                        <a:t>Achieved in final assessment?</a:t>
                      </a:r>
                      <a:endParaRPr lang="en-GB" sz="11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1714500" y="2283783"/>
            <a:ext cx="2311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27696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for learning</a:t>
            </a:r>
            <a:endParaRPr lang="en-GB" dirty="0"/>
          </a:p>
        </p:txBody>
      </p:sp>
      <p:sp>
        <p:nvSpPr>
          <p:cNvPr id="3" name="Content Placeholder 2"/>
          <p:cNvSpPr>
            <a:spLocks noGrp="1"/>
          </p:cNvSpPr>
          <p:nvPr>
            <p:ph idx="1"/>
          </p:nvPr>
        </p:nvSpPr>
        <p:spPr/>
        <p:txBody>
          <a:bodyPr/>
          <a:lstStyle/>
          <a:p>
            <a:r>
              <a:rPr lang="en-GB" dirty="0" smtClean="0"/>
              <a:t>After peer-assessment the teacher then comments on the students work.</a:t>
            </a:r>
          </a:p>
          <a:p>
            <a:endParaRPr lang="en-GB" dirty="0"/>
          </a:p>
          <a:p>
            <a:r>
              <a:rPr lang="en-GB" dirty="0" smtClean="0"/>
              <a:t>Avoid grades or levels as this encourages a ‘fixed’ rather than a ‘growth’ mind set.</a:t>
            </a:r>
          </a:p>
          <a:p>
            <a:endParaRPr lang="en-GB" dirty="0"/>
          </a:p>
          <a:p>
            <a:r>
              <a:rPr lang="en-GB" dirty="0" smtClean="0"/>
              <a:t>Better to identify how the student made progress and what they need to do to improve.</a:t>
            </a:r>
            <a:endParaRPr lang="en-GB" dirty="0"/>
          </a:p>
        </p:txBody>
      </p:sp>
    </p:spTree>
    <p:extLst>
      <p:ext uri="{BB962C8B-B14F-4D97-AF65-F5344CB8AC3E}">
        <p14:creationId xmlns:p14="http://schemas.microsoft.com/office/powerpoint/2010/main" val="1875397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1506496"/>
          </a:xfrm>
        </p:spPr>
        <p:txBody>
          <a:bodyPr>
            <a:normAutofit/>
          </a:bodyPr>
          <a:lstStyle/>
          <a:p>
            <a:r>
              <a:rPr lang="en-GB" dirty="0" smtClean="0"/>
              <a:t>HOW DO WE make the necessary and expected levels of progress? </a:t>
            </a:r>
            <a:endParaRPr lang="en-GB" dirty="0"/>
          </a:p>
        </p:txBody>
      </p:sp>
      <p:sp>
        <p:nvSpPr>
          <p:cNvPr id="3" name="Content Placeholder 2"/>
          <p:cNvSpPr>
            <a:spLocks noGrp="1"/>
          </p:cNvSpPr>
          <p:nvPr>
            <p:ph idx="1"/>
          </p:nvPr>
        </p:nvSpPr>
        <p:spPr>
          <a:xfrm>
            <a:off x="323528" y="1988840"/>
            <a:ext cx="8686800" cy="4525963"/>
          </a:xfrm>
        </p:spPr>
        <p:txBody>
          <a:bodyPr>
            <a:normAutofit fontScale="92500" lnSpcReduction="20000"/>
          </a:bodyPr>
          <a:lstStyle/>
          <a:p>
            <a:pPr marL="114300" indent="0">
              <a:buNone/>
            </a:pPr>
            <a:r>
              <a:rPr lang="en-GB" dirty="0" smtClean="0"/>
              <a:t>We need to have;</a:t>
            </a:r>
          </a:p>
          <a:p>
            <a:endParaRPr lang="en-GB" dirty="0"/>
          </a:p>
          <a:p>
            <a:r>
              <a:rPr lang="en-GB" dirty="0" smtClean="0"/>
              <a:t>Very high expectations</a:t>
            </a:r>
          </a:p>
          <a:p>
            <a:r>
              <a:rPr lang="en-GB" dirty="0" smtClean="0"/>
              <a:t>Systematic use of AFL</a:t>
            </a:r>
          </a:p>
          <a:p>
            <a:r>
              <a:rPr lang="en-GB" dirty="0" smtClean="0"/>
              <a:t>Interventions where necessary</a:t>
            </a:r>
          </a:p>
          <a:p>
            <a:r>
              <a:rPr lang="en-GB" dirty="0" smtClean="0"/>
              <a:t>Constructive Feedback</a:t>
            </a:r>
          </a:p>
          <a:p>
            <a:r>
              <a:rPr lang="en-GB" dirty="0" smtClean="0"/>
              <a:t>Effective use of TA</a:t>
            </a:r>
          </a:p>
          <a:p>
            <a:r>
              <a:rPr lang="en-GB" dirty="0" smtClean="0"/>
              <a:t>Imaginative use of ICT</a:t>
            </a:r>
          </a:p>
          <a:p>
            <a:r>
              <a:rPr lang="en-GB" dirty="0" smtClean="0"/>
              <a:t>Collaborative / peer learning</a:t>
            </a:r>
          </a:p>
          <a:p>
            <a:endParaRPr lang="en-GB" dirty="0"/>
          </a:p>
        </p:txBody>
      </p:sp>
    </p:spTree>
    <p:extLst>
      <p:ext uri="{BB962C8B-B14F-4D97-AF65-F5344CB8AC3E}">
        <p14:creationId xmlns:p14="http://schemas.microsoft.com/office/powerpoint/2010/main" val="1752947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Reflection on the learning</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It is crucial that students have time to reflect on their work and the comments they receive.</a:t>
            </a:r>
          </a:p>
          <a:p>
            <a:pPr marL="114300" indent="0">
              <a:buNone/>
            </a:pPr>
            <a:endParaRPr lang="en-GB" dirty="0" smtClean="0"/>
          </a:p>
          <a:p>
            <a:r>
              <a:rPr lang="en-GB" dirty="0" smtClean="0"/>
              <a:t>They must do something with these comments.</a:t>
            </a:r>
          </a:p>
          <a:p>
            <a:pPr marL="114300" indent="0">
              <a:buNone/>
            </a:pPr>
            <a:endParaRPr lang="en-GB" dirty="0" smtClean="0"/>
          </a:p>
          <a:p>
            <a:r>
              <a:rPr lang="en-GB" dirty="0" smtClean="0"/>
              <a:t> </a:t>
            </a:r>
            <a:r>
              <a:rPr lang="en-GB" dirty="0"/>
              <a:t>W</a:t>
            </a:r>
            <a:r>
              <a:rPr lang="en-GB" dirty="0" smtClean="0"/>
              <a:t>rite a reflective paragraph on what they learned or re-do part of the task they found difficult.</a:t>
            </a:r>
          </a:p>
          <a:p>
            <a:endParaRPr lang="en-GB" dirty="0"/>
          </a:p>
          <a:p>
            <a:r>
              <a:rPr lang="en-GB" dirty="0" smtClean="0"/>
              <a:t>Set an action plan for how they are going to achieve their targets</a:t>
            </a:r>
          </a:p>
          <a:p>
            <a:pPr marL="0" indent="0">
              <a:buNone/>
            </a:pPr>
            <a:endParaRPr lang="en-GB" dirty="0"/>
          </a:p>
        </p:txBody>
      </p:sp>
    </p:spTree>
    <p:extLst>
      <p:ext uri="{BB962C8B-B14F-4D97-AF65-F5344CB8AC3E}">
        <p14:creationId xmlns:p14="http://schemas.microsoft.com/office/powerpoint/2010/main" val="25247361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Should we entrust all students to lead the learning?</a:t>
            </a:r>
            <a:endParaRPr lang="en-GB" dirty="0"/>
          </a:p>
        </p:txBody>
      </p:sp>
      <p:sp>
        <p:nvSpPr>
          <p:cNvPr id="3" name="Content Placeholder 2"/>
          <p:cNvSpPr>
            <a:spLocks noGrp="1"/>
          </p:cNvSpPr>
          <p:nvPr>
            <p:ph idx="1"/>
          </p:nvPr>
        </p:nvSpPr>
        <p:spPr>
          <a:xfrm>
            <a:off x="304800" y="1844824"/>
            <a:ext cx="8686800" cy="4235301"/>
          </a:xfrm>
        </p:spPr>
        <p:txBody>
          <a:bodyPr>
            <a:normAutofit fontScale="92500"/>
          </a:bodyPr>
          <a:lstStyle/>
          <a:p>
            <a:r>
              <a:rPr lang="en-GB" dirty="0" smtClean="0"/>
              <a:t>Yes, this works particularly well across all key stages</a:t>
            </a:r>
          </a:p>
          <a:p>
            <a:pPr marL="0" indent="0">
              <a:buNone/>
            </a:pPr>
            <a:endParaRPr lang="en-GB" dirty="0"/>
          </a:p>
          <a:p>
            <a:r>
              <a:rPr lang="en-GB" dirty="0" smtClean="0"/>
              <a:t>However crucial to this is that each member has their own role and responsibility within the group </a:t>
            </a:r>
          </a:p>
          <a:p>
            <a:pPr marL="0" indent="0">
              <a:buNone/>
            </a:pPr>
            <a:endParaRPr lang="en-GB" dirty="0"/>
          </a:p>
          <a:p>
            <a:r>
              <a:rPr lang="en-GB" dirty="0" smtClean="0"/>
              <a:t>Students feel included and supported by the experience of being part of a team.</a:t>
            </a:r>
            <a:endParaRPr lang="en-GB" dirty="0"/>
          </a:p>
        </p:txBody>
      </p:sp>
    </p:spTree>
    <p:extLst>
      <p:ext uri="{BB962C8B-B14F-4D97-AF65-F5344CB8AC3E}">
        <p14:creationId xmlns:p14="http://schemas.microsoft.com/office/powerpoint/2010/main" val="3631584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Sixth Form </a:t>
            </a:r>
            <a:endParaRPr lang="en-GB" dirty="0"/>
          </a:p>
        </p:txBody>
      </p:sp>
      <p:pic>
        <p:nvPicPr>
          <p:cNvPr id="717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188"/>
          <a:stretch/>
        </p:blipFill>
        <p:spPr bwMode="auto">
          <a:xfrm>
            <a:off x="1403648" y="1484784"/>
            <a:ext cx="6498771" cy="442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195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For example</a:t>
            </a:r>
            <a:endParaRPr lang="en-GB" dirty="0"/>
          </a:p>
        </p:txBody>
      </p:sp>
      <p:sp>
        <p:nvSpPr>
          <p:cNvPr id="3" name="Content Placeholder 2"/>
          <p:cNvSpPr>
            <a:spLocks noGrp="1"/>
          </p:cNvSpPr>
          <p:nvPr>
            <p:ph idx="1"/>
          </p:nvPr>
        </p:nvSpPr>
        <p:spPr/>
        <p:txBody>
          <a:bodyPr>
            <a:normAutofit fontScale="92500" lnSpcReduction="20000"/>
          </a:bodyPr>
          <a:lstStyle/>
          <a:p>
            <a:r>
              <a:rPr lang="en-GB" dirty="0" smtClean="0"/>
              <a:t>These Year 12 literature students were presenting to the class on a poem by W. B. Yeats that we have not yet studied.</a:t>
            </a:r>
          </a:p>
          <a:p>
            <a:endParaRPr lang="en-GB" dirty="0"/>
          </a:p>
          <a:p>
            <a:r>
              <a:rPr lang="en-GB" dirty="0" smtClean="0"/>
              <a:t>Each student is responsible for delivering ideas and analysis about different sections of the poem.</a:t>
            </a:r>
          </a:p>
          <a:p>
            <a:endParaRPr lang="en-GB" dirty="0"/>
          </a:p>
          <a:p>
            <a:r>
              <a:rPr lang="en-GB" dirty="0" smtClean="0"/>
              <a:t>They are also responsible for designing activities</a:t>
            </a:r>
          </a:p>
          <a:p>
            <a:endParaRPr lang="en-GB" dirty="0"/>
          </a:p>
          <a:p>
            <a:r>
              <a:rPr lang="en-GB" b="1" dirty="0" smtClean="0"/>
              <a:t>They use techniques I have modelled to them</a:t>
            </a:r>
          </a:p>
          <a:p>
            <a:endParaRPr lang="en-GB" dirty="0"/>
          </a:p>
          <a:p>
            <a:endParaRPr lang="en-GB" dirty="0"/>
          </a:p>
        </p:txBody>
      </p:sp>
    </p:spTree>
    <p:extLst>
      <p:ext uri="{BB962C8B-B14F-4D97-AF65-F5344CB8AC3E}">
        <p14:creationId xmlns:p14="http://schemas.microsoft.com/office/powerpoint/2010/main" val="3010935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88" t="7163" r="9126"/>
          <a:stretch/>
        </p:blipFill>
        <p:spPr bwMode="auto">
          <a:xfrm>
            <a:off x="5322562" y="1988840"/>
            <a:ext cx="3371067"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smtClean="0"/>
              <a:t>How it works in practice…</a:t>
            </a:r>
            <a:endParaRPr lang="en-GB" dirty="0"/>
          </a:p>
        </p:txBody>
      </p:sp>
      <p:sp>
        <p:nvSpPr>
          <p:cNvPr id="3" name="Content Placeholder 2"/>
          <p:cNvSpPr>
            <a:spLocks noGrp="1"/>
          </p:cNvSpPr>
          <p:nvPr>
            <p:ph idx="1"/>
          </p:nvPr>
        </p:nvSpPr>
        <p:spPr>
          <a:xfrm>
            <a:off x="304800" y="1554162"/>
            <a:ext cx="4771256" cy="5691262"/>
          </a:xfrm>
        </p:spPr>
        <p:txBody>
          <a:bodyPr>
            <a:normAutofit/>
          </a:bodyPr>
          <a:lstStyle/>
          <a:p>
            <a:pPr marL="0" indent="0">
              <a:buNone/>
            </a:pPr>
            <a:r>
              <a:rPr lang="en-GB" sz="2600" b="1" dirty="0" smtClean="0"/>
              <a:t>Introducing and setting up the task</a:t>
            </a:r>
          </a:p>
          <a:p>
            <a:pPr marL="0" indent="0">
              <a:buNone/>
            </a:pPr>
            <a:r>
              <a:rPr lang="en-GB" sz="1800" b="1" dirty="0">
                <a:hlinkClick r:id="rId3"/>
              </a:rPr>
              <a:t>http://</a:t>
            </a:r>
            <a:r>
              <a:rPr lang="en-GB" sz="1800" b="1" dirty="0" smtClean="0">
                <a:hlinkClick r:id="rId3"/>
              </a:rPr>
              <a:t>www.youtube.com/watch?v=F5BXg_Ur7wA&amp;safe=active</a:t>
            </a:r>
            <a:r>
              <a:rPr lang="en-GB" sz="1800" b="1" dirty="0" smtClean="0"/>
              <a:t> </a:t>
            </a:r>
          </a:p>
          <a:p>
            <a:pPr marL="0" indent="0">
              <a:buNone/>
            </a:pPr>
            <a:endParaRPr lang="en-GB" sz="1800" b="1" dirty="0" smtClean="0"/>
          </a:p>
          <a:p>
            <a:pPr marL="0" indent="0">
              <a:buNone/>
            </a:pPr>
            <a:r>
              <a:rPr lang="en-GB" sz="2600" b="1" dirty="0" smtClean="0"/>
              <a:t>Managing and developing discussion for learning</a:t>
            </a:r>
          </a:p>
          <a:p>
            <a:pPr marL="0" indent="0">
              <a:buNone/>
            </a:pPr>
            <a:r>
              <a:rPr lang="en-GB" sz="1800" b="1" dirty="0">
                <a:hlinkClick r:id="rId4"/>
              </a:rPr>
              <a:t>http://</a:t>
            </a:r>
            <a:r>
              <a:rPr lang="en-GB" sz="1800" b="1" dirty="0" smtClean="0">
                <a:hlinkClick r:id="rId4"/>
              </a:rPr>
              <a:t>www.youtube.com/watch?v=7Sr6EXkvDZg&amp;safe=active</a:t>
            </a:r>
            <a:r>
              <a:rPr lang="en-GB" sz="1800" b="1" dirty="0" smtClean="0"/>
              <a:t> </a:t>
            </a:r>
            <a:endParaRPr lang="en-GB" sz="1800" b="1" dirty="0" smtClean="0"/>
          </a:p>
          <a:p>
            <a:pPr marL="0" indent="0">
              <a:buNone/>
            </a:pPr>
            <a:endParaRPr lang="en-GB" sz="2600" b="1" dirty="0" smtClean="0"/>
          </a:p>
          <a:p>
            <a:pPr marL="0" indent="0">
              <a:buNone/>
            </a:pPr>
            <a:r>
              <a:rPr lang="en-GB" sz="2600" b="1" dirty="0" smtClean="0"/>
              <a:t>Handling confusion and getting there in the end</a:t>
            </a:r>
          </a:p>
          <a:p>
            <a:pPr marL="0" indent="0">
              <a:buNone/>
            </a:pPr>
            <a:r>
              <a:rPr lang="en-GB" sz="1800" b="1" dirty="0">
                <a:hlinkClick r:id="rId5"/>
              </a:rPr>
              <a:t>http://</a:t>
            </a:r>
            <a:r>
              <a:rPr lang="en-GB" sz="1800" b="1" dirty="0" smtClean="0">
                <a:hlinkClick r:id="rId5"/>
              </a:rPr>
              <a:t>www.youtube.com/watch?v=vUGevTGYF2Y&amp;safe=active</a:t>
            </a:r>
            <a:r>
              <a:rPr lang="en-GB" sz="1800" b="1" dirty="0" smtClean="0"/>
              <a:t> </a:t>
            </a:r>
            <a:endParaRPr lang="en-GB" sz="1800" b="1" dirty="0"/>
          </a:p>
        </p:txBody>
      </p:sp>
    </p:spTree>
    <p:extLst>
      <p:ext uri="{BB962C8B-B14F-4D97-AF65-F5344CB8AC3E}">
        <p14:creationId xmlns:p14="http://schemas.microsoft.com/office/powerpoint/2010/main" val="15792298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smtClean="0"/>
              <a:t> Strategies to bridge the gap</a:t>
            </a:r>
            <a:endParaRPr lang="en-GB" dirty="0"/>
          </a:p>
        </p:txBody>
      </p:sp>
      <p:sp>
        <p:nvSpPr>
          <p:cNvPr id="2" name="Content Placeholder 1"/>
          <p:cNvSpPr>
            <a:spLocks noGrp="1"/>
          </p:cNvSpPr>
          <p:nvPr>
            <p:ph idx="1"/>
          </p:nvPr>
        </p:nvSpPr>
        <p:spPr>
          <a:xfrm>
            <a:off x="827584" y="1556792"/>
            <a:ext cx="7408333" cy="4941168"/>
          </a:xfrm>
        </p:spPr>
        <p:txBody>
          <a:bodyPr>
            <a:normAutofit fontScale="77500" lnSpcReduction="20000"/>
          </a:bodyPr>
          <a:lstStyle/>
          <a:p>
            <a:r>
              <a:rPr lang="en-GB" dirty="0" smtClean="0"/>
              <a:t>Success criteria shared as a starting point</a:t>
            </a:r>
          </a:p>
          <a:p>
            <a:r>
              <a:rPr lang="en-GB" dirty="0" smtClean="0"/>
              <a:t>Keep referring back to the success criteria</a:t>
            </a:r>
          </a:p>
          <a:p>
            <a:r>
              <a:rPr lang="en-GB" dirty="0" smtClean="0"/>
              <a:t>Get students to constantly re-assess where there are at different stages in the project</a:t>
            </a:r>
          </a:p>
          <a:p>
            <a:r>
              <a:rPr lang="en-GB" dirty="0" smtClean="0"/>
              <a:t>Collaborative work with distinct roles and responsibilities</a:t>
            </a:r>
          </a:p>
          <a:p>
            <a:r>
              <a:rPr lang="en-GB" dirty="0" smtClean="0"/>
              <a:t>Imaginative use of ICT: moving images, sound files.</a:t>
            </a:r>
          </a:p>
          <a:p>
            <a:r>
              <a:rPr lang="en-GB" dirty="0" smtClean="0"/>
              <a:t>Team teach with support staff </a:t>
            </a:r>
          </a:p>
          <a:p>
            <a:r>
              <a:rPr lang="en-GB" dirty="0" smtClean="0"/>
              <a:t>Provide students with resources and links to assist their research. </a:t>
            </a:r>
          </a:p>
          <a:p>
            <a:r>
              <a:rPr lang="en-GB" dirty="0" smtClean="0"/>
              <a:t>Share model examples</a:t>
            </a:r>
          </a:p>
          <a:p>
            <a:r>
              <a:rPr lang="en-GB" dirty="0" smtClean="0"/>
              <a:t>Hands down policy.</a:t>
            </a:r>
          </a:p>
          <a:p>
            <a:r>
              <a:rPr lang="en-GB" dirty="0" smtClean="0"/>
              <a:t>Student feedback to improve future projects</a:t>
            </a:r>
          </a:p>
        </p:txBody>
      </p:sp>
    </p:spTree>
    <p:extLst>
      <p:ext uri="{BB962C8B-B14F-4D97-AF65-F5344CB8AC3E}">
        <p14:creationId xmlns:p14="http://schemas.microsoft.com/office/powerpoint/2010/main" val="1841120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86800" cy="838200"/>
          </a:xfrm>
        </p:spPr>
        <p:txBody>
          <a:bodyPr/>
          <a:lstStyle/>
          <a:p>
            <a:r>
              <a:rPr lang="en-GB" dirty="0" smtClean="0"/>
              <a:t>Concluding comments</a:t>
            </a:r>
            <a:endParaRPr lang="en-GB" dirty="0"/>
          </a:p>
        </p:txBody>
      </p:sp>
      <p:sp>
        <p:nvSpPr>
          <p:cNvPr id="3" name="Content Placeholder 2"/>
          <p:cNvSpPr>
            <a:spLocks noGrp="1"/>
          </p:cNvSpPr>
          <p:nvPr>
            <p:ph idx="1"/>
          </p:nvPr>
        </p:nvSpPr>
        <p:spPr>
          <a:xfrm>
            <a:off x="304800" y="1628800"/>
            <a:ext cx="8686800" cy="4608512"/>
          </a:xfrm>
        </p:spPr>
        <p:txBody>
          <a:bodyPr>
            <a:normAutofit/>
          </a:bodyPr>
          <a:lstStyle/>
          <a:p>
            <a:r>
              <a:rPr lang="en-GB" dirty="0" smtClean="0"/>
              <a:t>Ultimately students rise to the responsibility of teaching their peers.</a:t>
            </a:r>
          </a:p>
          <a:p>
            <a:r>
              <a:rPr lang="en-GB" dirty="0"/>
              <a:t>They have a role and feel a sense of duty to support their </a:t>
            </a:r>
            <a:r>
              <a:rPr lang="en-GB" dirty="0" smtClean="0"/>
              <a:t>group</a:t>
            </a:r>
            <a:endParaRPr lang="en-GB" dirty="0"/>
          </a:p>
          <a:p>
            <a:r>
              <a:rPr lang="en-GB" dirty="0"/>
              <a:t>They also have ownership of one particular thing and this gives them </a:t>
            </a:r>
            <a:r>
              <a:rPr lang="en-GB" dirty="0" smtClean="0"/>
              <a:t>confidence</a:t>
            </a:r>
          </a:p>
          <a:p>
            <a:r>
              <a:rPr lang="en-GB" dirty="0" smtClean="0"/>
              <a:t>Take Pride in presenting to others</a:t>
            </a:r>
            <a:endParaRPr lang="en-GB" dirty="0"/>
          </a:p>
          <a:p>
            <a:pPr marL="0" indent="0">
              <a:buNone/>
            </a:pPr>
            <a:endParaRPr lang="en-GB" dirty="0" smtClean="0"/>
          </a:p>
        </p:txBody>
      </p:sp>
    </p:spTree>
    <p:extLst>
      <p:ext uri="{BB962C8B-B14F-4D97-AF65-F5344CB8AC3E}">
        <p14:creationId xmlns:p14="http://schemas.microsoft.com/office/powerpoint/2010/main" val="1892176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Pupil Feedback</a:t>
            </a:r>
            <a:endParaRPr lang="en-GB" dirty="0"/>
          </a:p>
        </p:txBody>
      </p:sp>
      <p:sp>
        <p:nvSpPr>
          <p:cNvPr id="3" name="Content Placeholder 2"/>
          <p:cNvSpPr>
            <a:spLocks noGrp="1"/>
          </p:cNvSpPr>
          <p:nvPr>
            <p:ph idx="1"/>
          </p:nvPr>
        </p:nvSpPr>
        <p:spPr/>
        <p:txBody>
          <a:bodyPr>
            <a:normAutofit fontScale="85000" lnSpcReduction="10000"/>
          </a:bodyPr>
          <a:lstStyle/>
          <a:p>
            <a:r>
              <a:rPr lang="en-GB" i="1" dirty="0"/>
              <a:t>“I felt proud because I was telling the class things they didn’t know”</a:t>
            </a:r>
          </a:p>
          <a:p>
            <a:endParaRPr lang="en-GB" i="1" dirty="0"/>
          </a:p>
          <a:p>
            <a:r>
              <a:rPr lang="en-GB" i="1" dirty="0"/>
              <a:t>“It meant you really had to become an expert because it was your responsibility to teach the topic”</a:t>
            </a:r>
          </a:p>
          <a:p>
            <a:endParaRPr lang="en-GB" i="1" dirty="0"/>
          </a:p>
          <a:p>
            <a:r>
              <a:rPr lang="en-GB" i="1" dirty="0"/>
              <a:t>“It was really </a:t>
            </a:r>
            <a:r>
              <a:rPr lang="en-GB" i="1" dirty="0" smtClean="0"/>
              <a:t>helpful </a:t>
            </a:r>
            <a:r>
              <a:rPr lang="en-GB" i="1" dirty="0"/>
              <a:t>to be supported by my group members</a:t>
            </a:r>
            <a:r>
              <a:rPr lang="en-GB" i="1" dirty="0" smtClean="0"/>
              <a:t>”</a:t>
            </a:r>
          </a:p>
          <a:p>
            <a:endParaRPr lang="en-GB" i="1" dirty="0"/>
          </a:p>
          <a:p>
            <a:r>
              <a:rPr lang="en-GB" i="1" dirty="0" smtClean="0"/>
              <a:t>“I feel like I have really learnt something”</a:t>
            </a:r>
            <a:endParaRPr lang="en-GB" i="1" dirty="0"/>
          </a:p>
          <a:p>
            <a:endParaRPr lang="en-GB" dirty="0"/>
          </a:p>
          <a:p>
            <a:endParaRPr lang="en-GB" dirty="0"/>
          </a:p>
          <a:p>
            <a:endParaRPr lang="en-GB" dirty="0"/>
          </a:p>
        </p:txBody>
      </p:sp>
    </p:spTree>
    <p:extLst>
      <p:ext uri="{BB962C8B-B14F-4D97-AF65-F5344CB8AC3E}">
        <p14:creationId xmlns:p14="http://schemas.microsoft.com/office/powerpoint/2010/main" val="34847938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Above all</a:t>
            </a:r>
            <a:endParaRPr lang="en-GB" dirty="0"/>
          </a:p>
        </p:txBody>
      </p:sp>
      <p:sp>
        <p:nvSpPr>
          <p:cNvPr id="3" name="Content Placeholder 2"/>
          <p:cNvSpPr>
            <a:spLocks noGrp="1"/>
          </p:cNvSpPr>
          <p:nvPr>
            <p:ph idx="1"/>
          </p:nvPr>
        </p:nvSpPr>
        <p:spPr>
          <a:xfrm>
            <a:off x="304800" y="1916832"/>
            <a:ext cx="8686800" cy="4163293"/>
          </a:xfrm>
        </p:spPr>
        <p:txBody>
          <a:bodyPr/>
          <a:lstStyle/>
          <a:p>
            <a:r>
              <a:rPr lang="en-GB" dirty="0" smtClean="0"/>
              <a:t>‘</a:t>
            </a:r>
            <a:r>
              <a:rPr lang="en-GB" sz="4000" b="1" i="1" dirty="0" smtClean="0"/>
              <a:t>Ever tried? Ever failed? No matter. Try again. Fail better.’</a:t>
            </a:r>
          </a:p>
          <a:p>
            <a:pPr marL="0" indent="0">
              <a:buNone/>
            </a:pPr>
            <a:endParaRPr lang="en-GB" dirty="0" smtClean="0"/>
          </a:p>
          <a:p>
            <a:r>
              <a:rPr lang="en-GB" dirty="0" smtClean="0"/>
              <a:t>Most important is the need to create a safe and supportive environment in which students feel comfortable in taking risks. </a:t>
            </a:r>
            <a:endParaRPr lang="en-GB" dirty="0"/>
          </a:p>
        </p:txBody>
      </p:sp>
    </p:spTree>
    <p:extLst>
      <p:ext uri="{BB962C8B-B14F-4D97-AF65-F5344CB8AC3E}">
        <p14:creationId xmlns:p14="http://schemas.microsoft.com/office/powerpoint/2010/main" val="3247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86" y="116632"/>
            <a:ext cx="8686800" cy="838200"/>
          </a:xfrm>
        </p:spPr>
        <p:txBody>
          <a:bodyPr/>
          <a:lstStyle/>
          <a:p>
            <a:r>
              <a:rPr lang="en-GB" dirty="0" smtClean="0"/>
              <a:t>Inclusion and support</a:t>
            </a:r>
            <a:endParaRPr lang="en-GB" dirty="0"/>
          </a:p>
        </p:txBody>
      </p:sp>
      <p:sp>
        <p:nvSpPr>
          <p:cNvPr id="3" name="Content Placeholder 2"/>
          <p:cNvSpPr>
            <a:spLocks noGrp="1"/>
          </p:cNvSpPr>
          <p:nvPr>
            <p:ph idx="1"/>
          </p:nvPr>
        </p:nvSpPr>
        <p:spPr>
          <a:xfrm>
            <a:off x="277687" y="1124744"/>
            <a:ext cx="8686800" cy="4525963"/>
          </a:xfrm>
        </p:spPr>
        <p:txBody>
          <a:bodyPr>
            <a:normAutofit/>
          </a:bodyPr>
          <a:lstStyle/>
          <a:p>
            <a:r>
              <a:rPr lang="en-GB" sz="2400" dirty="0" err="1" smtClean="0"/>
              <a:t>Anais</a:t>
            </a:r>
            <a:r>
              <a:rPr lang="en-GB" sz="2400" dirty="0" smtClean="0"/>
              <a:t> suffers from a severe stammer and was terrified about the presentation.</a:t>
            </a:r>
          </a:p>
          <a:p>
            <a:r>
              <a:rPr lang="en-GB" sz="2400" dirty="0" smtClean="0"/>
              <a:t>With the support of her peers </a:t>
            </a:r>
            <a:r>
              <a:rPr lang="en-GB" sz="2400" dirty="0" err="1" smtClean="0"/>
              <a:t>Anais</a:t>
            </a:r>
            <a:r>
              <a:rPr lang="en-GB" sz="2400" dirty="0" smtClean="0"/>
              <a:t> successfully led the learning</a:t>
            </a:r>
            <a:endParaRPr lang="en-GB" sz="24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655" t="6914" r="7175" b="23449"/>
          <a:stretch/>
        </p:blipFill>
        <p:spPr bwMode="auto">
          <a:xfrm>
            <a:off x="5220072" y="2492896"/>
            <a:ext cx="3614658" cy="3484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341" r="42370" b="10005"/>
          <a:stretch/>
        </p:blipFill>
        <p:spPr bwMode="auto">
          <a:xfrm>
            <a:off x="179512" y="2924944"/>
            <a:ext cx="4786772" cy="3584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20072" y="6215723"/>
            <a:ext cx="3614658" cy="646331"/>
          </a:xfrm>
          <a:prstGeom prst="rect">
            <a:avLst/>
          </a:prstGeom>
          <a:noFill/>
        </p:spPr>
        <p:txBody>
          <a:bodyPr wrap="square" rtlCol="0">
            <a:spAutoFit/>
          </a:bodyPr>
          <a:lstStyle/>
          <a:p>
            <a:r>
              <a:rPr lang="en-GB" dirty="0">
                <a:hlinkClick r:id="rId4"/>
              </a:rPr>
              <a:t>http://</a:t>
            </a:r>
            <a:r>
              <a:rPr lang="en-GB" dirty="0" smtClean="0">
                <a:hlinkClick r:id="rId4"/>
              </a:rPr>
              <a:t>www.youtube.com/watch?v=B5dwaUZ8VJI&amp;safe=active</a:t>
            </a:r>
            <a:r>
              <a:rPr lang="en-GB" dirty="0" smtClean="0"/>
              <a:t> </a:t>
            </a:r>
            <a:endParaRPr lang="en-GB" dirty="0"/>
          </a:p>
        </p:txBody>
      </p:sp>
    </p:spTree>
    <p:extLst>
      <p:ext uri="{BB962C8B-B14F-4D97-AF65-F5344CB8AC3E}">
        <p14:creationId xmlns:p14="http://schemas.microsoft.com/office/powerpoint/2010/main" val="39552129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01" y="404664"/>
            <a:ext cx="8686800" cy="838200"/>
          </a:xfrm>
        </p:spPr>
        <p:txBody>
          <a:bodyPr>
            <a:normAutofit fontScale="90000"/>
          </a:bodyPr>
          <a:lstStyle/>
          <a:p>
            <a:r>
              <a:rPr lang="en-GB" dirty="0" smtClean="0"/>
              <a:t>What does the research say?</a:t>
            </a:r>
            <a:br>
              <a:rPr lang="en-GB" dirty="0" smtClean="0"/>
            </a:br>
            <a:r>
              <a:rPr lang="en-GB" dirty="0"/>
              <a:t/>
            </a:r>
            <a:br>
              <a:rPr lang="en-GB" dirty="0"/>
            </a:br>
            <a:endParaRPr lang="en-GB" dirty="0"/>
          </a:p>
        </p:txBody>
      </p:sp>
      <p:sp>
        <p:nvSpPr>
          <p:cNvPr id="3" name="Content Placeholder 2"/>
          <p:cNvSpPr>
            <a:spLocks noGrp="1"/>
          </p:cNvSpPr>
          <p:nvPr>
            <p:ph idx="1"/>
          </p:nvPr>
        </p:nvSpPr>
        <p:spPr>
          <a:xfrm>
            <a:off x="304800" y="1268760"/>
            <a:ext cx="8686800" cy="5589240"/>
          </a:xfrm>
        </p:spPr>
        <p:txBody>
          <a:bodyPr>
            <a:normAutofit/>
          </a:bodyPr>
          <a:lstStyle/>
          <a:p>
            <a:r>
              <a:rPr lang="en-GB" sz="3900" b="1" i="1" dirty="0" smtClean="0"/>
              <a:t>“An outstanding </a:t>
            </a:r>
            <a:r>
              <a:rPr lang="en-GB" sz="3900" b="1" i="1" dirty="0"/>
              <a:t>lesson isn’t what the teacher does but what the learner </a:t>
            </a:r>
            <a:r>
              <a:rPr lang="en-GB" sz="3900" b="1" i="1" dirty="0" smtClean="0"/>
              <a:t>learns”. </a:t>
            </a:r>
            <a:endParaRPr lang="en-GB" sz="3900" b="1" i="1" dirty="0"/>
          </a:p>
          <a:p>
            <a:pPr marL="0" indent="0">
              <a:buNone/>
            </a:pPr>
            <a:endParaRPr lang="en-GB" dirty="0"/>
          </a:p>
          <a:p>
            <a:r>
              <a:rPr lang="en-GB" dirty="0" smtClean="0"/>
              <a:t>Ofsted</a:t>
            </a:r>
            <a:r>
              <a:rPr lang="en-GB" dirty="0"/>
              <a:t> </a:t>
            </a:r>
            <a:r>
              <a:rPr lang="en-GB" dirty="0" smtClean="0"/>
              <a:t>wants to see teachers stepping back </a:t>
            </a:r>
            <a:r>
              <a:rPr lang="en-GB" dirty="0"/>
              <a:t>from being the expert </a:t>
            </a:r>
            <a:r>
              <a:rPr lang="en-GB" dirty="0" smtClean="0"/>
              <a:t>and letting the </a:t>
            </a:r>
            <a:r>
              <a:rPr lang="en-GB" dirty="0"/>
              <a:t>students show their ability to learn </a:t>
            </a:r>
            <a:r>
              <a:rPr lang="en-GB" dirty="0" smtClean="0"/>
              <a:t>independently</a:t>
            </a:r>
          </a:p>
          <a:p>
            <a:endParaRPr lang="en-GB" dirty="0"/>
          </a:p>
          <a:p>
            <a:pPr marL="0" indent="0" algn="ctr">
              <a:buNone/>
            </a:pPr>
            <a:endParaRPr lang="en-GB" dirty="0"/>
          </a:p>
        </p:txBody>
      </p:sp>
    </p:spTree>
    <p:extLst>
      <p:ext uri="{BB962C8B-B14F-4D97-AF65-F5344CB8AC3E}">
        <p14:creationId xmlns:p14="http://schemas.microsoft.com/office/powerpoint/2010/main" val="3995573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t>
            </a:r>
            <a:r>
              <a:rPr lang="en-GB" sz="4400" dirty="0" smtClean="0"/>
              <a:t>sage </a:t>
            </a:r>
            <a:r>
              <a:rPr lang="en-GB" sz="4400" dirty="0"/>
              <a:t>off the stage”</a:t>
            </a:r>
            <a:r>
              <a:rPr lang="en-GB" dirty="0"/>
              <a:t/>
            </a:r>
            <a:br>
              <a:rPr lang="en-GB" dirty="0"/>
            </a:br>
            <a:endParaRPr lang="en-GB" dirty="0"/>
          </a:p>
        </p:txBody>
      </p:sp>
      <p:sp>
        <p:nvSpPr>
          <p:cNvPr id="3" name="Content Placeholder 2"/>
          <p:cNvSpPr>
            <a:spLocks noGrp="1"/>
          </p:cNvSpPr>
          <p:nvPr>
            <p:ph idx="1"/>
          </p:nvPr>
        </p:nvSpPr>
        <p:spPr/>
        <p:txBody>
          <a:bodyPr/>
          <a:lstStyle/>
          <a:p>
            <a:endParaRPr lang="en-GB" dirty="0" smtClean="0"/>
          </a:p>
          <a:p>
            <a:r>
              <a:rPr lang="en-GB" dirty="0" smtClean="0"/>
              <a:t>Context: Increasing </a:t>
            </a:r>
            <a:r>
              <a:rPr lang="en-GB" dirty="0"/>
              <a:t>focus on mixed </a:t>
            </a:r>
            <a:r>
              <a:rPr lang="en-GB" dirty="0" smtClean="0"/>
              <a:t>ability teaching</a:t>
            </a:r>
          </a:p>
          <a:p>
            <a:endParaRPr lang="en-GB" dirty="0"/>
          </a:p>
          <a:p>
            <a:r>
              <a:rPr lang="en-GB" dirty="0" smtClean="0"/>
              <a:t>Provides effective peer support</a:t>
            </a:r>
          </a:p>
          <a:p>
            <a:endParaRPr lang="en-GB" dirty="0"/>
          </a:p>
          <a:p>
            <a:r>
              <a:rPr lang="en-GB" dirty="0" smtClean="0"/>
              <a:t>Encourages students to aspire to more</a:t>
            </a:r>
            <a:endParaRPr lang="en-GB" dirty="0"/>
          </a:p>
          <a:p>
            <a:endParaRPr lang="en-GB" dirty="0"/>
          </a:p>
        </p:txBody>
      </p:sp>
    </p:spTree>
    <p:extLst>
      <p:ext uri="{BB962C8B-B14F-4D97-AF65-F5344CB8AC3E}">
        <p14:creationId xmlns:p14="http://schemas.microsoft.com/office/powerpoint/2010/main" val="3451098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8686800" cy="1224136"/>
          </a:xfrm>
        </p:spPr>
        <p:txBody>
          <a:bodyPr>
            <a:normAutofit/>
          </a:bodyPr>
          <a:lstStyle/>
          <a:p>
            <a:r>
              <a:rPr lang="en-GB" dirty="0" smtClean="0"/>
              <a:t>Where do we start? </a:t>
            </a:r>
            <a:br>
              <a:rPr lang="en-GB" dirty="0" smtClean="0"/>
            </a:br>
            <a:endParaRPr lang="en-GB" dirty="0"/>
          </a:p>
        </p:txBody>
      </p:sp>
      <p:sp>
        <p:nvSpPr>
          <p:cNvPr id="3" name="Content Placeholder 2"/>
          <p:cNvSpPr>
            <a:spLocks noGrp="1"/>
          </p:cNvSpPr>
          <p:nvPr>
            <p:ph idx="1"/>
          </p:nvPr>
        </p:nvSpPr>
        <p:spPr>
          <a:xfrm>
            <a:off x="251520" y="1628800"/>
            <a:ext cx="8686800" cy="4525963"/>
          </a:xfrm>
        </p:spPr>
        <p:txBody>
          <a:bodyPr>
            <a:normAutofit/>
          </a:bodyPr>
          <a:lstStyle/>
          <a:p>
            <a:r>
              <a:rPr lang="en-GB" dirty="0" smtClean="0"/>
              <a:t>At the beginning of any unit you need to share the success criteria with students so they understand what they are working towards.</a:t>
            </a:r>
          </a:p>
          <a:p>
            <a:endParaRPr lang="en-GB" dirty="0"/>
          </a:p>
          <a:p>
            <a:r>
              <a:rPr lang="en-GB" dirty="0" smtClean="0"/>
              <a:t>Students need to understand exactly what they need to do to achieve.</a:t>
            </a:r>
          </a:p>
          <a:p>
            <a:endParaRPr lang="en-GB" dirty="0"/>
          </a:p>
          <a:p>
            <a:r>
              <a:rPr lang="en-GB" dirty="0" smtClean="0"/>
              <a:t>This should be referred to throughout the unit.</a:t>
            </a:r>
          </a:p>
          <a:p>
            <a:endParaRPr lang="en-GB" dirty="0"/>
          </a:p>
        </p:txBody>
      </p:sp>
    </p:spTree>
    <p:extLst>
      <p:ext uri="{BB962C8B-B14F-4D97-AF65-F5344CB8AC3E}">
        <p14:creationId xmlns:p14="http://schemas.microsoft.com/office/powerpoint/2010/main" val="1494805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
            </a:r>
            <a:br>
              <a:rPr lang="en-GB" dirty="0"/>
            </a:br>
            <a:endParaRPr lang="en-GB" dirty="0"/>
          </a:p>
        </p:txBody>
      </p:sp>
      <p:graphicFrame>
        <p:nvGraphicFramePr>
          <p:cNvPr id="12" name="Table 11"/>
          <p:cNvGraphicFramePr>
            <a:graphicFrameLocks noGrp="1"/>
          </p:cNvGraphicFramePr>
          <p:nvPr>
            <p:extLst>
              <p:ext uri="{D42A27DB-BD31-4B8C-83A1-F6EECF244321}">
                <p14:modId xmlns:p14="http://schemas.microsoft.com/office/powerpoint/2010/main" val="3225488108"/>
              </p:ext>
            </p:extLst>
          </p:nvPr>
        </p:nvGraphicFramePr>
        <p:xfrm>
          <a:off x="1691680" y="116632"/>
          <a:ext cx="6264696" cy="7781544"/>
        </p:xfrm>
        <a:graphic>
          <a:graphicData uri="http://schemas.openxmlformats.org/drawingml/2006/table">
            <a:tbl>
              <a:tblPr firstRow="1" firstCol="1" bandRow="1">
                <a:tableStyleId>{5C22544A-7EE6-4342-B048-85BDC9FD1C3A}</a:tableStyleId>
              </a:tblPr>
              <a:tblGrid>
                <a:gridCol w="3634821"/>
                <a:gridCol w="2629875"/>
              </a:tblGrid>
              <a:tr h="71448">
                <a:tc>
                  <a:txBody>
                    <a:bodyPr/>
                    <a:lstStyle/>
                    <a:p>
                      <a:pPr>
                        <a:lnSpc>
                          <a:spcPct val="115000"/>
                        </a:lnSpc>
                        <a:spcAft>
                          <a:spcPts val="0"/>
                        </a:spcAft>
                      </a:pPr>
                      <a:r>
                        <a:rPr lang="en-GB" sz="500" dirty="0">
                          <a:effectLst/>
                        </a:rPr>
                        <a:t>Unit of Work:</a:t>
                      </a:r>
                      <a:endParaRPr lang="en-GB" sz="500" dirty="0">
                        <a:effectLst/>
                        <a:latin typeface="Calibri"/>
                        <a:ea typeface="Calibri"/>
                        <a:cs typeface="Times New Roman"/>
                      </a:endParaRPr>
                    </a:p>
                  </a:txBody>
                  <a:tcPr marL="28246" marR="28246" marT="0" marB="0"/>
                </a:tc>
                <a:tc>
                  <a:txBody>
                    <a:bodyPr/>
                    <a:lstStyle/>
                    <a:p>
                      <a:pPr>
                        <a:lnSpc>
                          <a:spcPct val="115000"/>
                        </a:lnSpc>
                        <a:spcAft>
                          <a:spcPts val="0"/>
                        </a:spcAft>
                      </a:pPr>
                      <a:r>
                        <a:rPr lang="en-GB" sz="500" dirty="0">
                          <a:effectLst/>
                        </a:rPr>
                        <a:t>Assignment title:</a:t>
                      </a:r>
                      <a:endParaRPr lang="en-GB" sz="500" dirty="0">
                        <a:effectLst/>
                        <a:latin typeface="Calibri"/>
                        <a:ea typeface="Calibri"/>
                        <a:cs typeface="Times New Roman"/>
                      </a:endParaRPr>
                    </a:p>
                  </a:txBody>
                  <a:tcPr marL="28246" marR="28246" marT="0" marB="0"/>
                </a:tc>
              </a:tr>
              <a:tr h="163395">
                <a:tc>
                  <a:txBody>
                    <a:bodyPr/>
                    <a:lstStyle/>
                    <a:p>
                      <a:pPr>
                        <a:lnSpc>
                          <a:spcPct val="115000"/>
                        </a:lnSpc>
                        <a:spcAft>
                          <a:spcPts val="0"/>
                        </a:spcAft>
                      </a:pPr>
                      <a:endParaRPr lang="en-GB" sz="1200" dirty="0">
                        <a:effectLst/>
                        <a:latin typeface="Calibri"/>
                        <a:ea typeface="Calibri"/>
                        <a:cs typeface="Times New Roman"/>
                      </a:endParaRPr>
                    </a:p>
                  </a:txBody>
                  <a:tcPr marL="28246" marR="28246" marT="0" marB="0"/>
                </a:tc>
                <a:tc>
                  <a:txBody>
                    <a:bodyPr/>
                    <a:lstStyle/>
                    <a:p>
                      <a:pPr>
                        <a:lnSpc>
                          <a:spcPct val="115000"/>
                        </a:lnSpc>
                        <a:spcAft>
                          <a:spcPts val="0"/>
                        </a:spcAft>
                      </a:pPr>
                      <a:endParaRPr lang="en-GB" sz="500" dirty="0">
                        <a:effectLst/>
                        <a:latin typeface="Calibri"/>
                        <a:ea typeface="Calibri"/>
                        <a:cs typeface="Times New Roman"/>
                      </a:endParaRPr>
                    </a:p>
                  </a:txBody>
                  <a:tcPr marL="28246" marR="28246" marT="0" marB="0"/>
                </a:tc>
              </a:tr>
              <a:tr h="142896">
                <a:tc>
                  <a:txBody>
                    <a:bodyPr/>
                    <a:lstStyle/>
                    <a:p>
                      <a:pPr>
                        <a:lnSpc>
                          <a:spcPct val="115000"/>
                        </a:lnSpc>
                        <a:spcAft>
                          <a:spcPts val="0"/>
                        </a:spcAft>
                      </a:pPr>
                      <a:r>
                        <a:rPr lang="en-GB" sz="1600" dirty="0">
                          <a:effectLst/>
                        </a:rPr>
                        <a:t>Success Criteria</a:t>
                      </a:r>
                      <a:endParaRPr lang="en-GB" sz="1600" dirty="0">
                        <a:effectLst/>
                        <a:latin typeface="Calibri"/>
                        <a:ea typeface="Calibri"/>
                        <a:cs typeface="Times New Roman"/>
                      </a:endParaRPr>
                    </a:p>
                  </a:txBody>
                  <a:tcPr marL="28246" marR="28246" marT="0" marB="0"/>
                </a:tc>
                <a:tc>
                  <a:txBody>
                    <a:bodyPr/>
                    <a:lstStyle/>
                    <a:p>
                      <a:pPr>
                        <a:lnSpc>
                          <a:spcPct val="115000"/>
                        </a:lnSpc>
                        <a:spcAft>
                          <a:spcPts val="0"/>
                        </a:spcAft>
                      </a:pPr>
                      <a:r>
                        <a:rPr lang="en-GB" sz="1600" dirty="0">
                          <a:effectLst/>
                        </a:rPr>
                        <a:t>Peer/self assessment</a:t>
                      </a:r>
                      <a:endParaRPr lang="en-GB" sz="1600" dirty="0">
                        <a:effectLst/>
                        <a:latin typeface="Calibri"/>
                        <a:ea typeface="Calibri"/>
                        <a:cs typeface="Times New Roman"/>
                      </a:endParaRPr>
                    </a:p>
                  </a:txBody>
                  <a:tcPr marL="28246" marR="28246" marT="0" marB="0"/>
                </a:tc>
              </a:tr>
              <a:tr h="3572390">
                <a:tc>
                  <a:txBody>
                    <a:bodyPr/>
                    <a:lstStyle/>
                    <a:p>
                      <a:pPr>
                        <a:lnSpc>
                          <a:spcPct val="115000"/>
                        </a:lnSpc>
                        <a:spcAft>
                          <a:spcPts val="0"/>
                        </a:spcAft>
                      </a:pPr>
                      <a:r>
                        <a:rPr lang="en-GB" sz="1200" dirty="0">
                          <a:effectLst/>
                        </a:rPr>
                        <a:t> </a:t>
                      </a:r>
                    </a:p>
                    <a:p>
                      <a:pPr marL="342900" lvl="0" indent="-342900">
                        <a:lnSpc>
                          <a:spcPct val="115000"/>
                        </a:lnSpc>
                        <a:spcAft>
                          <a:spcPts val="0"/>
                        </a:spcAft>
                        <a:buFont typeface="+mj-lt"/>
                        <a:buAutoNum type="arabicPeriod"/>
                      </a:pPr>
                      <a:r>
                        <a:rPr lang="en-GB" sz="1200" dirty="0">
                          <a:effectLst/>
                        </a:rPr>
                        <a:t> I have researched and planned my presentation carefully.</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marL="342900" lvl="0" indent="-342900">
                        <a:lnSpc>
                          <a:spcPct val="115000"/>
                        </a:lnSpc>
                        <a:spcAft>
                          <a:spcPts val="0"/>
                        </a:spcAft>
                        <a:buFont typeface="+mj-lt"/>
                        <a:buAutoNum type="arabicPeriod"/>
                      </a:pPr>
                      <a:r>
                        <a:rPr lang="en-GB" sz="1200" dirty="0">
                          <a:effectLst/>
                        </a:rPr>
                        <a:t> I have structured my talk clearly, using other media to support my talk.</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marL="342900" lvl="0" indent="-342900">
                        <a:lnSpc>
                          <a:spcPct val="115000"/>
                        </a:lnSpc>
                        <a:spcAft>
                          <a:spcPts val="0"/>
                        </a:spcAft>
                        <a:buFont typeface="+mj-lt"/>
                        <a:buAutoNum type="arabicPeriod"/>
                      </a:pPr>
                      <a:r>
                        <a:rPr lang="en-GB" sz="1200" dirty="0">
                          <a:effectLst/>
                        </a:rPr>
                        <a:t> I spoke clearly and communicated well to my audience.   I didn’t just read notes out.</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marL="342900" lvl="0" indent="-342900">
                        <a:lnSpc>
                          <a:spcPct val="115000"/>
                        </a:lnSpc>
                        <a:spcAft>
                          <a:spcPts val="0"/>
                        </a:spcAft>
                        <a:buFont typeface="+mj-lt"/>
                        <a:buAutoNum type="arabicPeriod"/>
                      </a:pPr>
                      <a:r>
                        <a:rPr lang="en-GB" sz="1200" dirty="0">
                          <a:effectLst/>
                        </a:rPr>
                        <a:t> I listened carefully to others and asked questions and contributed to discussion</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marL="342900" lvl="0" indent="-342900">
                        <a:lnSpc>
                          <a:spcPct val="115000"/>
                        </a:lnSpc>
                        <a:spcAft>
                          <a:spcPts val="0"/>
                        </a:spcAft>
                        <a:buFont typeface="+mj-lt"/>
                        <a:buAutoNum type="arabicPeriod"/>
                      </a:pPr>
                      <a:r>
                        <a:rPr lang="en-GB" sz="1200" dirty="0">
                          <a:effectLst/>
                        </a:rPr>
                        <a:t>I have written an evaluation of my presentation</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a:lnSpc>
                          <a:spcPct val="115000"/>
                        </a:lnSpc>
                        <a:spcAft>
                          <a:spcPts val="0"/>
                        </a:spcAft>
                      </a:pPr>
                      <a:r>
                        <a:rPr lang="en-GB" sz="1200" dirty="0">
                          <a:effectLst/>
                        </a:rPr>
                        <a:t> </a:t>
                      </a:r>
                    </a:p>
                    <a:p>
                      <a:pPr>
                        <a:lnSpc>
                          <a:spcPct val="115000"/>
                        </a:lnSpc>
                        <a:spcAft>
                          <a:spcPts val="0"/>
                        </a:spcAft>
                      </a:pPr>
                      <a:r>
                        <a:rPr lang="en-GB" sz="1200" dirty="0">
                          <a:effectLst/>
                        </a:rPr>
                        <a:t> </a:t>
                      </a:r>
                      <a:endParaRPr lang="en-GB" sz="1200" dirty="0">
                        <a:effectLst/>
                        <a:latin typeface="Calibri"/>
                        <a:ea typeface="Calibri"/>
                        <a:cs typeface="Times New Roman"/>
                      </a:endParaRPr>
                    </a:p>
                  </a:txBody>
                  <a:tcPr marL="28246" marR="28246" marT="0" marB="0"/>
                </a:tc>
                <a:tc>
                  <a:txBody>
                    <a:bodyPr/>
                    <a:lstStyle/>
                    <a:p>
                      <a:pPr>
                        <a:lnSpc>
                          <a:spcPct val="115000"/>
                        </a:lnSpc>
                        <a:spcAft>
                          <a:spcPts val="0"/>
                        </a:spcAft>
                      </a:pPr>
                      <a:r>
                        <a:rPr lang="en-GB" sz="1400" dirty="0">
                          <a:effectLst/>
                        </a:rPr>
                        <a:t>WWW                                        EBI</a:t>
                      </a:r>
                      <a:endParaRPr lang="en-GB" sz="1400" dirty="0">
                        <a:effectLst/>
                        <a:latin typeface="Calibri"/>
                        <a:ea typeface="Calibri"/>
                        <a:cs typeface="Times New Roman"/>
                      </a:endParaRPr>
                    </a:p>
                  </a:txBody>
                  <a:tcPr marL="28246" marR="28246" marT="0" marB="0"/>
                </a:tc>
              </a:tr>
              <a:tr h="142896">
                <a:tc>
                  <a:txBody>
                    <a:bodyPr/>
                    <a:lstStyle/>
                    <a:p>
                      <a:pPr>
                        <a:lnSpc>
                          <a:spcPct val="115000"/>
                        </a:lnSpc>
                        <a:spcAft>
                          <a:spcPts val="0"/>
                        </a:spcAft>
                      </a:pPr>
                      <a:r>
                        <a:rPr lang="en-GB" sz="1000" dirty="0">
                          <a:effectLst/>
                        </a:rPr>
                        <a:t>On target?</a:t>
                      </a:r>
                      <a:endParaRPr lang="en-GB" sz="1000" dirty="0">
                        <a:effectLst/>
                        <a:latin typeface="Calibri"/>
                        <a:ea typeface="Calibri"/>
                        <a:cs typeface="Times New Roman"/>
                      </a:endParaRPr>
                    </a:p>
                  </a:txBody>
                  <a:tcPr marL="28246" marR="28246" marT="0" marB="0"/>
                </a:tc>
                <a:tc>
                  <a:txBody>
                    <a:bodyPr/>
                    <a:lstStyle/>
                    <a:p>
                      <a:pPr>
                        <a:lnSpc>
                          <a:spcPct val="115000"/>
                        </a:lnSpc>
                        <a:spcAft>
                          <a:spcPts val="0"/>
                        </a:spcAft>
                      </a:pPr>
                      <a:r>
                        <a:rPr lang="en-GB" sz="1400" dirty="0">
                          <a:effectLst/>
                        </a:rPr>
                        <a:t>Teacher Comment</a:t>
                      </a:r>
                      <a:endParaRPr lang="en-GB" sz="1400" dirty="0">
                        <a:effectLst/>
                        <a:latin typeface="Calibri"/>
                        <a:ea typeface="Calibri"/>
                        <a:cs typeface="Times New Roman"/>
                      </a:endParaRPr>
                    </a:p>
                  </a:txBody>
                  <a:tcPr marL="28246" marR="28246" marT="0" marB="0"/>
                </a:tc>
              </a:tr>
              <a:tr h="991106">
                <a:tc>
                  <a:txBody>
                    <a:bodyPr/>
                    <a:lstStyle/>
                    <a:p>
                      <a:pPr>
                        <a:lnSpc>
                          <a:spcPct val="115000"/>
                        </a:lnSpc>
                        <a:spcAft>
                          <a:spcPts val="0"/>
                        </a:spcAft>
                      </a:pPr>
                      <a:r>
                        <a:rPr lang="en-GB" sz="1000" dirty="0">
                          <a:effectLst/>
                        </a:rPr>
                        <a:t> </a:t>
                      </a:r>
                    </a:p>
                    <a:p>
                      <a:pPr>
                        <a:lnSpc>
                          <a:spcPct val="115000"/>
                        </a:lnSpc>
                        <a:spcAft>
                          <a:spcPts val="0"/>
                        </a:spcAft>
                      </a:pPr>
                      <a:r>
                        <a:rPr lang="en-GB" sz="1000" dirty="0">
                          <a:effectLst/>
                        </a:rPr>
                        <a:t> </a:t>
                      </a:r>
                    </a:p>
                    <a:p>
                      <a:pPr>
                        <a:lnSpc>
                          <a:spcPct val="115000"/>
                        </a:lnSpc>
                        <a:spcAft>
                          <a:spcPts val="0"/>
                        </a:spcAft>
                      </a:pPr>
                      <a:r>
                        <a:rPr lang="en-GB" sz="1000" dirty="0">
                          <a:effectLst/>
                        </a:rPr>
                        <a:t>T-/T/T+</a:t>
                      </a:r>
                    </a:p>
                    <a:p>
                      <a:pPr>
                        <a:lnSpc>
                          <a:spcPct val="115000"/>
                        </a:lnSpc>
                        <a:spcAft>
                          <a:spcPts val="0"/>
                        </a:spcAft>
                      </a:pPr>
                      <a:r>
                        <a:rPr lang="en-GB" sz="1000" dirty="0">
                          <a:effectLst/>
                        </a:rPr>
                        <a:t> </a:t>
                      </a:r>
                    </a:p>
                    <a:p>
                      <a:pPr>
                        <a:lnSpc>
                          <a:spcPct val="115000"/>
                        </a:lnSpc>
                        <a:spcAft>
                          <a:spcPts val="0"/>
                        </a:spcAft>
                      </a:pPr>
                      <a:r>
                        <a:rPr lang="en-GB" sz="1000" dirty="0">
                          <a:effectLst/>
                        </a:rPr>
                        <a:t> </a:t>
                      </a:r>
                    </a:p>
                    <a:p>
                      <a:pPr>
                        <a:lnSpc>
                          <a:spcPct val="115000"/>
                        </a:lnSpc>
                        <a:spcAft>
                          <a:spcPts val="0"/>
                        </a:spcAft>
                      </a:pPr>
                      <a:r>
                        <a:rPr lang="en-GB" sz="1000" dirty="0">
                          <a:effectLst/>
                        </a:rPr>
                        <a:t> </a:t>
                      </a:r>
                    </a:p>
                    <a:p>
                      <a:pPr>
                        <a:lnSpc>
                          <a:spcPct val="115000"/>
                        </a:lnSpc>
                        <a:spcAft>
                          <a:spcPts val="0"/>
                        </a:spcAft>
                      </a:pPr>
                      <a:r>
                        <a:rPr lang="en-GB" sz="1000" dirty="0">
                          <a:effectLst/>
                        </a:rPr>
                        <a:t> </a:t>
                      </a:r>
                      <a:endParaRPr lang="en-GB" sz="1000" dirty="0">
                        <a:effectLst/>
                        <a:latin typeface="Calibri"/>
                        <a:ea typeface="Calibri"/>
                        <a:cs typeface="Times New Roman"/>
                      </a:endParaRPr>
                    </a:p>
                  </a:txBody>
                  <a:tcPr marL="28246" marR="28246" marT="0" marB="0"/>
                </a:tc>
                <a:tc>
                  <a:txBody>
                    <a:bodyPr/>
                    <a:lstStyle/>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p>
                    <a:p>
                      <a:pPr>
                        <a:lnSpc>
                          <a:spcPct val="115000"/>
                        </a:lnSpc>
                        <a:spcAft>
                          <a:spcPts val="0"/>
                        </a:spcAft>
                      </a:pPr>
                      <a:r>
                        <a:rPr lang="en-GB" sz="500" dirty="0">
                          <a:effectLst/>
                        </a:rPr>
                        <a:t> </a:t>
                      </a:r>
                      <a:endParaRPr lang="en-GB" sz="500" dirty="0">
                        <a:effectLst/>
                        <a:latin typeface="Calibri"/>
                        <a:ea typeface="Calibri"/>
                        <a:cs typeface="Times New Roman"/>
                      </a:endParaRPr>
                    </a:p>
                  </a:txBody>
                  <a:tcPr marL="28246" marR="28246" marT="0" marB="0"/>
                </a:tc>
              </a:tr>
              <a:tr h="71448">
                <a:tc gridSpan="2">
                  <a:txBody>
                    <a:bodyPr/>
                    <a:lstStyle/>
                    <a:p>
                      <a:pPr>
                        <a:lnSpc>
                          <a:spcPct val="115000"/>
                        </a:lnSpc>
                        <a:spcAft>
                          <a:spcPts val="0"/>
                        </a:spcAft>
                      </a:pPr>
                      <a:r>
                        <a:rPr lang="en-GB" sz="500" dirty="0">
                          <a:effectLst/>
                        </a:rPr>
                        <a:t>New learning goals</a:t>
                      </a:r>
                      <a:endParaRPr lang="en-GB" sz="500" dirty="0">
                        <a:effectLst/>
                        <a:latin typeface="Calibri"/>
                        <a:ea typeface="Calibri"/>
                        <a:cs typeface="Times New Roman"/>
                      </a:endParaRPr>
                    </a:p>
                  </a:txBody>
                  <a:tcPr marL="28246" marR="28246" marT="0" marB="0"/>
                </a:tc>
                <a:tc hMerge="1">
                  <a:txBody>
                    <a:bodyPr/>
                    <a:lstStyle/>
                    <a:p>
                      <a:endParaRPr lang="en-GB"/>
                    </a:p>
                  </a:txBody>
                  <a:tcPr/>
                </a:tc>
              </a:tr>
              <a:tr h="27343">
                <a:tc gridSpan="2">
                  <a:txBody>
                    <a:bodyPr/>
                    <a:lstStyle/>
                    <a:p>
                      <a:pPr>
                        <a:lnSpc>
                          <a:spcPct val="115000"/>
                        </a:lnSpc>
                        <a:spcAft>
                          <a:spcPts val="0"/>
                        </a:spcAft>
                      </a:pPr>
                      <a:r>
                        <a:rPr lang="en-GB" sz="500" dirty="0">
                          <a:effectLst/>
                        </a:rPr>
                        <a:t> </a:t>
                      </a:r>
                    </a:p>
                    <a:p>
                      <a:pPr>
                        <a:lnSpc>
                          <a:spcPct val="115000"/>
                        </a:lnSpc>
                        <a:spcAft>
                          <a:spcPts val="0"/>
                        </a:spcAft>
                      </a:pPr>
                      <a:endParaRPr lang="en-GB" sz="500" dirty="0">
                        <a:effectLst/>
                        <a:latin typeface="Calibri"/>
                        <a:ea typeface="Calibri"/>
                        <a:cs typeface="Times New Roman"/>
                      </a:endParaRPr>
                    </a:p>
                  </a:txBody>
                  <a:tcPr marL="28246" marR="28246" marT="0" marB="0"/>
                </a:tc>
                <a:tc hMerge="1">
                  <a:txBody>
                    <a:bodyPr/>
                    <a:lstStyle/>
                    <a:p>
                      <a:endParaRPr lang="en-GB"/>
                    </a:p>
                  </a:txBody>
                  <a:tcPr/>
                </a:tc>
              </a:tr>
            </a:tbl>
          </a:graphicData>
        </a:graphic>
      </p:graphicFrame>
      <p:sp>
        <p:nvSpPr>
          <p:cNvPr id="14" name="TextBox 13"/>
          <p:cNvSpPr txBox="1"/>
          <p:nvPr/>
        </p:nvSpPr>
        <p:spPr>
          <a:xfrm>
            <a:off x="107504" y="332656"/>
            <a:ext cx="1440160" cy="2585323"/>
          </a:xfrm>
          <a:prstGeom prst="rect">
            <a:avLst/>
          </a:prstGeom>
          <a:noFill/>
        </p:spPr>
        <p:txBody>
          <a:bodyPr wrap="square" rtlCol="0">
            <a:spAutoFit/>
          </a:bodyPr>
          <a:lstStyle/>
          <a:p>
            <a:r>
              <a:rPr lang="en-GB" dirty="0" smtClean="0"/>
              <a:t>Modelled on GCSE criteria.</a:t>
            </a:r>
          </a:p>
          <a:p>
            <a:endParaRPr lang="en-GB" dirty="0"/>
          </a:p>
          <a:p>
            <a:r>
              <a:rPr lang="en-GB" dirty="0" smtClean="0"/>
              <a:t>Both preparing and stretching students</a:t>
            </a:r>
            <a:endParaRPr lang="en-GB" dirty="0"/>
          </a:p>
        </p:txBody>
      </p:sp>
      <p:sp>
        <p:nvSpPr>
          <p:cNvPr id="15" name="TextBox 14"/>
          <p:cNvSpPr txBox="1"/>
          <p:nvPr/>
        </p:nvSpPr>
        <p:spPr>
          <a:xfrm>
            <a:off x="143508" y="3796590"/>
            <a:ext cx="1368152" cy="2031325"/>
          </a:xfrm>
          <a:prstGeom prst="rect">
            <a:avLst/>
          </a:prstGeom>
          <a:noFill/>
        </p:spPr>
        <p:txBody>
          <a:bodyPr wrap="square" rtlCol="0">
            <a:spAutoFit/>
          </a:bodyPr>
          <a:lstStyle/>
          <a:p>
            <a:r>
              <a:rPr lang="en-GB" dirty="0" smtClean="0"/>
              <a:t>Year 9: Speaking and Listening Assessment on Gothic Horror</a:t>
            </a:r>
            <a:endParaRPr lang="en-GB" dirty="0"/>
          </a:p>
        </p:txBody>
      </p:sp>
    </p:spTree>
    <p:extLst>
      <p:ext uri="{BB962C8B-B14F-4D97-AF65-F5344CB8AC3E}">
        <p14:creationId xmlns:p14="http://schemas.microsoft.com/office/powerpoint/2010/main" val="34966800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784976" cy="1152128"/>
          </a:xfrm>
        </p:spPr>
        <p:txBody>
          <a:bodyPr>
            <a:noAutofit/>
          </a:bodyPr>
          <a:lstStyle/>
          <a:p>
            <a:r>
              <a:rPr lang="en-GB" sz="2800" dirty="0" smtClean="0"/>
              <a:t>Year 9</a:t>
            </a:r>
            <a:r>
              <a:rPr lang="en-GB" sz="2800" dirty="0" smtClean="0"/>
              <a:t>: </a:t>
            </a:r>
            <a:r>
              <a:rPr lang="en-GB" sz="2800" dirty="0" smtClean="0"/>
              <a:t>Interactive presentations on Gothic Horror</a:t>
            </a:r>
            <a:endParaRPr lang="en-GB" sz="2800" dirty="0"/>
          </a:p>
        </p:txBody>
      </p:sp>
      <p:sp>
        <p:nvSpPr>
          <p:cNvPr id="3" name="Content Placeholder 2"/>
          <p:cNvSpPr>
            <a:spLocks noGrp="1"/>
          </p:cNvSpPr>
          <p:nvPr>
            <p:ph idx="1"/>
          </p:nvPr>
        </p:nvSpPr>
        <p:spPr/>
        <p:txBody>
          <a:bodyPr>
            <a:normAutofit fontScale="92500" lnSpcReduction="10000"/>
          </a:bodyPr>
          <a:lstStyle/>
          <a:p>
            <a:r>
              <a:rPr lang="en-GB" dirty="0" smtClean="0"/>
              <a:t>Students discuss and comment on the assessment task.</a:t>
            </a:r>
          </a:p>
          <a:p>
            <a:endParaRPr lang="en-GB" dirty="0"/>
          </a:p>
          <a:p>
            <a:r>
              <a:rPr lang="en-GB" dirty="0" smtClean="0"/>
              <a:t> </a:t>
            </a:r>
            <a:r>
              <a:rPr lang="en-GB" dirty="0"/>
              <a:t>T</a:t>
            </a:r>
            <a:r>
              <a:rPr lang="en-GB" dirty="0" smtClean="0"/>
              <a:t>hey generate ideas in groups about what their area of research.</a:t>
            </a:r>
          </a:p>
          <a:p>
            <a:pPr marL="0" indent="0">
              <a:buNone/>
            </a:pPr>
            <a:endParaRPr lang="en-GB" dirty="0"/>
          </a:p>
          <a:p>
            <a:r>
              <a:rPr lang="en-GB" dirty="0" smtClean="0"/>
              <a:t>During feedback students share their ideas and are asked challenging questions by their peers to guide and develop their presentations</a:t>
            </a:r>
            <a:endParaRPr lang="en-GB" dirty="0"/>
          </a:p>
        </p:txBody>
      </p:sp>
    </p:spTree>
    <p:extLst>
      <p:ext uri="{BB962C8B-B14F-4D97-AF65-F5344CB8AC3E}">
        <p14:creationId xmlns:p14="http://schemas.microsoft.com/office/powerpoint/2010/main" val="56947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8686800" cy="838200"/>
          </a:xfrm>
        </p:spPr>
        <p:txBody>
          <a:bodyPr>
            <a:normAutofit/>
          </a:bodyPr>
          <a:lstStyle/>
          <a:p>
            <a:r>
              <a:rPr lang="en-GB" dirty="0" smtClean="0"/>
              <a:t>Incorporate support from peers</a:t>
            </a:r>
            <a:endParaRPr lang="en-GB" dirty="0"/>
          </a:p>
        </p:txBody>
      </p:sp>
      <p:sp>
        <p:nvSpPr>
          <p:cNvPr id="3" name="Content Placeholder 2"/>
          <p:cNvSpPr>
            <a:spLocks noGrp="1"/>
          </p:cNvSpPr>
          <p:nvPr>
            <p:ph idx="1"/>
          </p:nvPr>
        </p:nvSpPr>
        <p:spPr>
          <a:xfrm>
            <a:off x="179512" y="1196752"/>
            <a:ext cx="4195192" cy="6192688"/>
          </a:xfrm>
        </p:spPr>
        <p:txBody>
          <a:bodyPr>
            <a:normAutofit fontScale="85000" lnSpcReduction="20000"/>
          </a:bodyPr>
          <a:lstStyle/>
          <a:p>
            <a:r>
              <a:rPr lang="en-GB" dirty="0" smtClean="0"/>
              <a:t>For homework students work independently to develop their plan.</a:t>
            </a:r>
          </a:p>
          <a:p>
            <a:pPr marL="0" indent="0">
              <a:buNone/>
            </a:pPr>
            <a:endParaRPr lang="en-GB" dirty="0" smtClean="0"/>
          </a:p>
          <a:p>
            <a:r>
              <a:rPr lang="en-GB" dirty="0" smtClean="0"/>
              <a:t>Over the next few lessons students share their ideas and the work they have produced so far. </a:t>
            </a:r>
          </a:p>
          <a:p>
            <a:endParaRPr lang="en-GB" dirty="0"/>
          </a:p>
          <a:p>
            <a:r>
              <a:rPr lang="en-GB" dirty="0" smtClean="0"/>
              <a:t>This enables you to model to the others what you expect by commenting on the strengths but also noting the areas for improvement. </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87084">
            <a:off x="4198938" y="1880643"/>
            <a:ext cx="4945063" cy="334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15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Incorporate support from home</a:t>
            </a:r>
            <a:endParaRPr lang="en-GB" dirty="0"/>
          </a:p>
        </p:txBody>
      </p:sp>
      <p:sp>
        <p:nvSpPr>
          <p:cNvPr id="3" name="Content Placeholder 2"/>
          <p:cNvSpPr>
            <a:spLocks noGrp="1"/>
          </p:cNvSpPr>
          <p:nvPr>
            <p:ph idx="1"/>
          </p:nvPr>
        </p:nvSpPr>
        <p:spPr>
          <a:xfrm>
            <a:off x="323528" y="1772816"/>
            <a:ext cx="8686800" cy="4525963"/>
          </a:xfrm>
        </p:spPr>
        <p:txBody>
          <a:bodyPr>
            <a:normAutofit lnSpcReduction="10000"/>
          </a:bodyPr>
          <a:lstStyle/>
          <a:p>
            <a:r>
              <a:rPr lang="en-GB" dirty="0" smtClean="0"/>
              <a:t>The students’ research and the completion of the task itself is taking place at home (Dependent on ICT availability)</a:t>
            </a:r>
          </a:p>
          <a:p>
            <a:endParaRPr lang="en-GB" dirty="0"/>
          </a:p>
          <a:p>
            <a:r>
              <a:rPr lang="en-GB" dirty="0" smtClean="0"/>
              <a:t>This promotes independent learning</a:t>
            </a:r>
          </a:p>
          <a:p>
            <a:endParaRPr lang="en-GB" dirty="0"/>
          </a:p>
          <a:p>
            <a:r>
              <a:rPr lang="en-GB" dirty="0" smtClean="0"/>
              <a:t>Encourage students to show their work to siblings or parents to increase a sense of pride and motivation</a:t>
            </a:r>
            <a:endParaRPr lang="en-GB" dirty="0"/>
          </a:p>
        </p:txBody>
      </p:sp>
    </p:spTree>
    <p:extLst>
      <p:ext uri="{BB962C8B-B14F-4D97-AF65-F5344CB8AC3E}">
        <p14:creationId xmlns:p14="http://schemas.microsoft.com/office/powerpoint/2010/main" val="1504963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988</TotalTime>
  <Words>1246</Words>
  <Application>Microsoft Office PowerPoint</Application>
  <PresentationFormat>On-screen Show (4:3)</PresentationFormat>
  <Paragraphs>227</Paragraphs>
  <Slides>29</Slides>
  <Notes>3</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Trek</vt:lpstr>
      <vt:lpstr>“Bridging the Gap:”  Student Led Learning</vt:lpstr>
      <vt:lpstr>HOW DO WE make the necessary and expected levels of progress? </vt:lpstr>
      <vt:lpstr>What does the research say?  </vt:lpstr>
      <vt:lpstr>“sage off the stage” </vt:lpstr>
      <vt:lpstr>Where do we start?  </vt:lpstr>
      <vt:lpstr> </vt:lpstr>
      <vt:lpstr>Year 9: Interactive presentations on Gothic Horror</vt:lpstr>
      <vt:lpstr>Incorporate support from peers</vt:lpstr>
      <vt:lpstr>Incorporate support from home</vt:lpstr>
      <vt:lpstr>Teacher support</vt:lpstr>
      <vt:lpstr>How do we ensure learning takes place during presentations?</vt:lpstr>
      <vt:lpstr>PowerPoint Presentation</vt:lpstr>
      <vt:lpstr>Guess the monster. Or film title. </vt:lpstr>
      <vt:lpstr>Stress the need to engage students How does this image link to gothic horror?</vt:lpstr>
      <vt:lpstr>http://www.youtube.com/watch?v=TNtGXRX_QTs</vt:lpstr>
      <vt:lpstr>Imaginative use of ict</vt:lpstr>
      <vt:lpstr>Use of pathetic fallacy in gothic horror</vt:lpstr>
      <vt:lpstr>Peer Assessment</vt:lpstr>
      <vt:lpstr>Assessment for learning</vt:lpstr>
      <vt:lpstr>Reflection on the learning</vt:lpstr>
      <vt:lpstr>Should we entrust all students to lead the learning?</vt:lpstr>
      <vt:lpstr>Sixth Form </vt:lpstr>
      <vt:lpstr>For example</vt:lpstr>
      <vt:lpstr>How it works in practice…</vt:lpstr>
      <vt:lpstr> Strategies to bridge the gap</vt:lpstr>
      <vt:lpstr>Concluding comments</vt:lpstr>
      <vt:lpstr>Pupil Feedback</vt:lpstr>
      <vt:lpstr>Above all</vt:lpstr>
      <vt:lpstr>Inclusion and support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dc:creator>
  <cp:lastModifiedBy>Ms L. Doogan</cp:lastModifiedBy>
  <cp:revision>70</cp:revision>
  <dcterms:created xsi:type="dcterms:W3CDTF">2012-12-17T10:30:44Z</dcterms:created>
  <dcterms:modified xsi:type="dcterms:W3CDTF">2013-02-11T16:21:03Z</dcterms:modified>
</cp:coreProperties>
</file>